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33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36" r:id="rId51"/>
    <p:sldId id="320" r:id="rId52"/>
    <p:sldId id="321" r:id="rId53"/>
    <p:sldId id="322" r:id="rId54"/>
    <p:sldId id="323" r:id="rId55"/>
    <p:sldId id="324" r:id="rId56"/>
    <p:sldId id="337" r:id="rId57"/>
    <p:sldId id="325" r:id="rId58"/>
    <p:sldId id="326" r:id="rId59"/>
    <p:sldId id="327" r:id="rId60"/>
    <p:sldId id="338" r:id="rId61"/>
    <p:sldId id="328" r:id="rId62"/>
    <p:sldId id="329" r:id="rId63"/>
    <p:sldId id="330" r:id="rId64"/>
    <p:sldId id="331" r:id="rId65"/>
    <p:sldId id="332" r:id="rId66"/>
    <p:sldId id="333" r:id="rId67"/>
    <p:sldId id="270"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6"/>
    <a:srgbClr val="F39E1E"/>
    <a:srgbClr val="0EB3C5"/>
    <a:srgbClr val="3AB9C6"/>
    <a:srgbClr val="F49934"/>
    <a:srgbClr val="FDEDDB"/>
    <a:srgbClr val="2DD3A8"/>
    <a:srgbClr val="FF5B19"/>
    <a:srgbClr val="3C08CE"/>
    <a:srgbClr val="AB9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80275" autoAdjust="0"/>
  </p:normalViewPr>
  <p:slideViewPr>
    <p:cSldViewPr>
      <p:cViewPr varScale="1">
        <p:scale>
          <a:sx n="58" d="100"/>
          <a:sy n="58" d="100"/>
        </p:scale>
        <p:origin x="18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26EC1C-7981-4087-81CE-82DA64E02962}" type="datetimeFigureOut">
              <a:rPr lang="en-GB" smtClean="0"/>
              <a:pPr/>
              <a:t>06/02/2018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EB735B-787D-4D4E-99F3-A991B7BD2479}" type="slidenum">
              <a:rPr lang="en-GB" smtClean="0"/>
              <a:pPr/>
              <a:t>‹#›</a:t>
            </a:fld>
            <a:endParaRPr lang="en-GB"/>
          </a:p>
        </p:txBody>
      </p:sp>
    </p:spTree>
    <p:extLst>
      <p:ext uri="{BB962C8B-B14F-4D97-AF65-F5344CB8AC3E}">
        <p14:creationId xmlns:p14="http://schemas.microsoft.com/office/powerpoint/2010/main" val="2355330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6A4D5F-B702-436D-A21F-6F91D413A019}" type="datetimeFigureOut">
              <a:rPr lang="en-GB" smtClean="0"/>
              <a:pPr/>
              <a:t>06/02/2018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1B450-56A2-4AE7-8649-090CEE86E26D}" type="slidenum">
              <a:rPr lang="en-GB" smtClean="0"/>
              <a:pPr/>
              <a:t>‹#›</a:t>
            </a:fld>
            <a:endParaRPr lang="en-GB"/>
          </a:p>
        </p:txBody>
      </p:sp>
    </p:spTree>
    <p:extLst>
      <p:ext uri="{BB962C8B-B14F-4D97-AF65-F5344CB8AC3E}">
        <p14:creationId xmlns:p14="http://schemas.microsoft.com/office/powerpoint/2010/main" val="240996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endParaRPr lang="el-GR" strike="sngStrike" dirty="0"/>
          </a:p>
        </p:txBody>
      </p:sp>
      <p:sp>
        <p:nvSpPr>
          <p:cNvPr id="4" name="Slide Number Placeholder 3"/>
          <p:cNvSpPr>
            <a:spLocks noGrp="1"/>
          </p:cNvSpPr>
          <p:nvPr>
            <p:ph type="sldNum" sz="quarter" idx="10"/>
          </p:nvPr>
        </p:nvSpPr>
        <p:spPr/>
        <p:txBody>
          <a:bodyPr/>
          <a:lstStyle/>
          <a:p>
            <a:fld id="{8B61B450-56A2-4AE7-8649-090CEE86E26D}" type="slidenum">
              <a:rPr lang="en-GB" smtClean="0"/>
              <a:pPr/>
              <a:t>1</a:t>
            </a:fld>
            <a:endParaRPr lang="en-GB"/>
          </a:p>
        </p:txBody>
      </p:sp>
    </p:spTree>
    <p:extLst>
      <p:ext uri="{BB962C8B-B14F-4D97-AF65-F5344CB8AC3E}">
        <p14:creationId xmlns:p14="http://schemas.microsoft.com/office/powerpoint/2010/main" val="3502878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Consider</a:t>
            </a:r>
            <a:r>
              <a:rPr lang="et-EE" dirty="0"/>
              <a:t>: 2 min</a:t>
            </a:r>
          </a:p>
          <a:p>
            <a:r>
              <a:rPr lang="et-EE" dirty="0" err="1"/>
              <a:t>Discussion</a:t>
            </a:r>
            <a:r>
              <a:rPr lang="et-EE" dirty="0"/>
              <a:t>: 5-10 minutes</a:t>
            </a:r>
            <a:endParaRPr lang="en-GB" dirty="0"/>
          </a:p>
        </p:txBody>
      </p:sp>
      <p:sp>
        <p:nvSpPr>
          <p:cNvPr id="4" name="Slide Number Placeholder 3"/>
          <p:cNvSpPr>
            <a:spLocks noGrp="1"/>
          </p:cNvSpPr>
          <p:nvPr>
            <p:ph type="sldNum" sz="quarter" idx="10"/>
          </p:nvPr>
        </p:nvSpPr>
        <p:spPr/>
        <p:txBody>
          <a:bodyPr/>
          <a:lstStyle/>
          <a:p>
            <a:fld id="{8B61B450-56A2-4AE7-8649-090CEE86E26D}" type="slidenum">
              <a:rPr lang="en-GB" smtClean="0"/>
              <a:pPr/>
              <a:t>37</a:t>
            </a:fld>
            <a:endParaRPr lang="en-GB"/>
          </a:p>
        </p:txBody>
      </p:sp>
    </p:spTree>
    <p:extLst>
      <p:ext uri="{BB962C8B-B14F-4D97-AF65-F5344CB8AC3E}">
        <p14:creationId xmlns:p14="http://schemas.microsoft.com/office/powerpoint/2010/main" val="1167035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Consider</a:t>
            </a:r>
            <a:r>
              <a:rPr lang="et-EE" dirty="0"/>
              <a:t>: 5 min</a:t>
            </a:r>
          </a:p>
          <a:p>
            <a:r>
              <a:rPr lang="et-EE" dirty="0" err="1"/>
              <a:t>Discussion</a:t>
            </a:r>
            <a:r>
              <a:rPr lang="et-EE" dirty="0"/>
              <a:t>: 10-15 minutes</a:t>
            </a:r>
            <a:endParaRPr lang="en-GB" dirty="0"/>
          </a:p>
          <a:p>
            <a:endParaRPr lang="en-GB" dirty="0"/>
          </a:p>
        </p:txBody>
      </p:sp>
      <p:sp>
        <p:nvSpPr>
          <p:cNvPr id="4" name="Slide Number Placeholder 3"/>
          <p:cNvSpPr>
            <a:spLocks noGrp="1"/>
          </p:cNvSpPr>
          <p:nvPr>
            <p:ph type="sldNum" sz="quarter" idx="10"/>
          </p:nvPr>
        </p:nvSpPr>
        <p:spPr/>
        <p:txBody>
          <a:bodyPr/>
          <a:lstStyle/>
          <a:p>
            <a:fld id="{8B61B450-56A2-4AE7-8649-090CEE86E26D}" type="slidenum">
              <a:rPr lang="en-GB" smtClean="0"/>
              <a:pPr/>
              <a:t>38</a:t>
            </a:fld>
            <a:endParaRPr lang="en-GB"/>
          </a:p>
        </p:txBody>
      </p:sp>
    </p:spTree>
    <p:extLst>
      <p:ext uri="{BB962C8B-B14F-4D97-AF65-F5344CB8AC3E}">
        <p14:creationId xmlns:p14="http://schemas.microsoft.com/office/powerpoint/2010/main" val="3414831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Protsess:</a:t>
            </a:r>
            <a:r>
              <a:rPr lang="et-EE" baseline="0" dirty="0"/>
              <a:t> 5 minutit</a:t>
            </a:r>
            <a:endParaRPr lang="et-EE" dirty="0"/>
          </a:p>
          <a:p>
            <a:r>
              <a:rPr lang="et-EE" dirty="0"/>
              <a:t>Diskussioon:</a:t>
            </a:r>
            <a:r>
              <a:rPr lang="et-EE" baseline="0" dirty="0"/>
              <a:t> 3 minutit</a:t>
            </a:r>
            <a:endParaRPr lang="en-GB" dirty="0"/>
          </a:p>
        </p:txBody>
      </p:sp>
      <p:sp>
        <p:nvSpPr>
          <p:cNvPr id="4" name="Slide Number Placeholder 3"/>
          <p:cNvSpPr>
            <a:spLocks noGrp="1"/>
          </p:cNvSpPr>
          <p:nvPr>
            <p:ph type="sldNum" sz="quarter" idx="10"/>
          </p:nvPr>
        </p:nvSpPr>
        <p:spPr/>
        <p:txBody>
          <a:bodyPr/>
          <a:lstStyle/>
          <a:p>
            <a:fld id="{8B61B450-56A2-4AE7-8649-090CEE86E26D}" type="slidenum">
              <a:rPr lang="en-GB" smtClean="0"/>
              <a:pPr/>
              <a:t>41</a:t>
            </a:fld>
            <a:endParaRPr lang="en-GB"/>
          </a:p>
        </p:txBody>
      </p:sp>
    </p:spTree>
    <p:extLst>
      <p:ext uri="{BB962C8B-B14F-4D97-AF65-F5344CB8AC3E}">
        <p14:creationId xmlns:p14="http://schemas.microsoft.com/office/powerpoint/2010/main" val="2740943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trike="sngStrike" dirty="0"/>
          </a:p>
        </p:txBody>
      </p:sp>
      <p:sp>
        <p:nvSpPr>
          <p:cNvPr id="4" name="Slide Number Placeholder 3"/>
          <p:cNvSpPr>
            <a:spLocks noGrp="1"/>
          </p:cNvSpPr>
          <p:nvPr>
            <p:ph type="sldNum" sz="quarter" idx="10"/>
          </p:nvPr>
        </p:nvSpPr>
        <p:spPr/>
        <p:txBody>
          <a:bodyPr/>
          <a:lstStyle/>
          <a:p>
            <a:fld id="{8B61B450-56A2-4AE7-8649-090CEE86E26D}" type="slidenum">
              <a:rPr lang="en-GB" smtClean="0"/>
              <a:pPr/>
              <a:t>51</a:t>
            </a:fld>
            <a:endParaRPr lang="en-GB"/>
          </a:p>
        </p:txBody>
      </p:sp>
    </p:spTree>
    <p:extLst>
      <p:ext uri="{BB962C8B-B14F-4D97-AF65-F5344CB8AC3E}">
        <p14:creationId xmlns:p14="http://schemas.microsoft.com/office/powerpoint/2010/main" val="20472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Ettevalmistus</a:t>
            </a:r>
            <a:r>
              <a:rPr lang="et-EE" baseline="0" dirty="0"/>
              <a:t>: 25 minutit</a:t>
            </a:r>
          </a:p>
          <a:p>
            <a:r>
              <a:rPr lang="et-EE" baseline="0" dirty="0"/>
              <a:t>Presentatsioonid: kuni 30 minutit</a:t>
            </a:r>
            <a:endParaRPr lang="en-GB" dirty="0"/>
          </a:p>
        </p:txBody>
      </p:sp>
      <p:sp>
        <p:nvSpPr>
          <p:cNvPr id="4" name="Slide Number Placeholder 3"/>
          <p:cNvSpPr>
            <a:spLocks noGrp="1"/>
          </p:cNvSpPr>
          <p:nvPr>
            <p:ph type="sldNum" sz="quarter" idx="10"/>
          </p:nvPr>
        </p:nvSpPr>
        <p:spPr/>
        <p:txBody>
          <a:bodyPr/>
          <a:lstStyle/>
          <a:p>
            <a:fld id="{8B61B450-56A2-4AE7-8649-090CEE86E26D}" type="slidenum">
              <a:rPr lang="en-GB" smtClean="0"/>
              <a:pPr/>
              <a:t>62</a:t>
            </a:fld>
            <a:endParaRPr lang="en-GB"/>
          </a:p>
        </p:txBody>
      </p:sp>
    </p:spTree>
    <p:extLst>
      <p:ext uri="{BB962C8B-B14F-4D97-AF65-F5344CB8AC3E}">
        <p14:creationId xmlns:p14="http://schemas.microsoft.com/office/powerpoint/2010/main" val="97344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Students</a:t>
            </a:r>
            <a:r>
              <a:rPr lang="et-EE" baseline="0" dirty="0"/>
              <a:t> </a:t>
            </a:r>
            <a:r>
              <a:rPr lang="et-EE" baseline="0" dirty="0" err="1"/>
              <a:t>receive</a:t>
            </a:r>
            <a:r>
              <a:rPr lang="et-EE" baseline="0" dirty="0"/>
              <a:t> </a:t>
            </a:r>
            <a:r>
              <a:rPr lang="et-EE" baseline="0" dirty="0" err="1"/>
              <a:t>the</a:t>
            </a:r>
            <a:r>
              <a:rPr lang="et-EE" baseline="0" dirty="0"/>
              <a:t> </a:t>
            </a:r>
            <a:r>
              <a:rPr lang="et-EE" baseline="0" dirty="0" err="1"/>
              <a:t>assignments</a:t>
            </a:r>
            <a:r>
              <a:rPr lang="et-EE" baseline="0" dirty="0"/>
              <a:t> </a:t>
            </a:r>
            <a:r>
              <a:rPr lang="et-EE" baseline="0" dirty="0" err="1"/>
              <a:t>from</a:t>
            </a:r>
            <a:r>
              <a:rPr lang="et-EE" baseline="0" dirty="0"/>
              <a:t> Parts 1 and 2</a:t>
            </a:r>
            <a:endParaRPr lang="en-GB" dirty="0"/>
          </a:p>
        </p:txBody>
      </p:sp>
      <p:sp>
        <p:nvSpPr>
          <p:cNvPr id="4" name="Slide Number Placeholder 3"/>
          <p:cNvSpPr>
            <a:spLocks noGrp="1"/>
          </p:cNvSpPr>
          <p:nvPr>
            <p:ph type="sldNum" sz="quarter" idx="10"/>
          </p:nvPr>
        </p:nvSpPr>
        <p:spPr/>
        <p:txBody>
          <a:bodyPr/>
          <a:lstStyle/>
          <a:p>
            <a:fld id="{8B61B450-56A2-4AE7-8649-090CEE86E26D}" type="slidenum">
              <a:rPr lang="en-GB" smtClean="0"/>
              <a:pPr/>
              <a:t>2</a:t>
            </a:fld>
            <a:endParaRPr lang="en-GB"/>
          </a:p>
        </p:txBody>
      </p:sp>
    </p:spTree>
    <p:extLst>
      <p:ext uri="{BB962C8B-B14F-4D97-AF65-F5344CB8AC3E}">
        <p14:creationId xmlns:p14="http://schemas.microsoft.com/office/powerpoint/2010/main" val="47985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t-EE" sz="1200" kern="1200" dirty="0">
                <a:solidFill>
                  <a:schemeClr val="tx1"/>
                </a:solidFill>
                <a:effectLst/>
                <a:latin typeface="+mn-lt"/>
                <a:ea typeface="+mn-ea"/>
                <a:cs typeface="+mn-cs"/>
              </a:rPr>
              <a:t>* Näiteks energiateemade käsitlemisel on noortel oluline mõista, kuidas kütusest saab energiat ning et selle säästmine tähendab nii majanduslikku kui ka sotsiaalset tulu. </a:t>
            </a:r>
          </a:p>
          <a:p>
            <a:r>
              <a:rPr lang="et-EE" sz="1200" kern="1200" dirty="0">
                <a:solidFill>
                  <a:schemeClr val="tx1"/>
                </a:solidFill>
                <a:effectLst/>
                <a:latin typeface="+mn-lt"/>
                <a:ea typeface="+mn-ea"/>
                <a:cs typeface="+mn-cs"/>
              </a:rPr>
              <a:t>* Teadusuuringute ja sotsiaalsete probleemide seos ilmneb näiteks suitsetamise ja selle leviku tõkestamise puhul. Ühelt poolt teame, kui oluline on keharakkude hapnikuga varustamine; teisalt on uuringuid suitsetamisest tulenevate isiklike ja ühiskondlike kahjude kohta. Keskkonnasõbraliku riietuse valimiseks võiks teada kanga töötlemisel kasutatava titaandioksiidi keemilisi ja füüsikalisi omadusi, samuti mõista tootmisega ja õiglase kaubandusega seotud aspekte</a:t>
            </a:r>
            <a:endParaRPr lang="en-GB" dirty="0"/>
          </a:p>
        </p:txBody>
      </p:sp>
      <p:sp>
        <p:nvSpPr>
          <p:cNvPr id="4" name="Slide Number Placeholder 3"/>
          <p:cNvSpPr>
            <a:spLocks noGrp="1"/>
          </p:cNvSpPr>
          <p:nvPr>
            <p:ph type="sldNum" sz="quarter" idx="10"/>
          </p:nvPr>
        </p:nvSpPr>
        <p:spPr/>
        <p:txBody>
          <a:bodyPr/>
          <a:lstStyle/>
          <a:p>
            <a:fld id="{8B61B450-56A2-4AE7-8649-090CEE86E26D}" type="slidenum">
              <a:rPr lang="en-GB" smtClean="0"/>
              <a:pPr/>
              <a:t>13</a:t>
            </a:fld>
            <a:endParaRPr lang="en-GB"/>
          </a:p>
        </p:txBody>
      </p:sp>
    </p:spTree>
    <p:extLst>
      <p:ext uri="{BB962C8B-B14F-4D97-AF65-F5344CB8AC3E}">
        <p14:creationId xmlns:p14="http://schemas.microsoft.com/office/powerpoint/2010/main" val="350718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Explain</a:t>
            </a:r>
            <a:r>
              <a:rPr lang="et-EE" dirty="0"/>
              <a:t> </a:t>
            </a:r>
            <a:r>
              <a:rPr lang="et-EE" dirty="0" err="1"/>
              <a:t>controversies</a:t>
            </a:r>
            <a:r>
              <a:rPr lang="et-EE" baseline="0" dirty="0"/>
              <a:t> </a:t>
            </a:r>
            <a:r>
              <a:rPr lang="et-EE" baseline="0" dirty="0" err="1"/>
              <a:t>through</a:t>
            </a:r>
            <a:r>
              <a:rPr lang="et-EE" baseline="0" dirty="0"/>
              <a:t> </a:t>
            </a:r>
            <a:r>
              <a:rPr lang="et-EE" baseline="0" dirty="0" err="1"/>
              <a:t>examples</a:t>
            </a:r>
            <a:r>
              <a:rPr lang="et-EE" baseline="0" dirty="0"/>
              <a:t> in </a:t>
            </a:r>
            <a:r>
              <a:rPr lang="et-EE" baseline="0" dirty="0" err="1"/>
              <a:t>the</a:t>
            </a:r>
            <a:r>
              <a:rPr lang="et-EE" baseline="0" dirty="0"/>
              <a:t> </a:t>
            </a:r>
            <a:r>
              <a:rPr lang="et-EE" baseline="0" dirty="0" err="1"/>
              <a:t>booklet</a:t>
            </a:r>
            <a:r>
              <a:rPr lang="et-EE" baseline="0" dirty="0"/>
              <a:t> p 10-11 and </a:t>
            </a:r>
            <a:r>
              <a:rPr lang="et-EE" baseline="0" dirty="0" err="1"/>
              <a:t>chapter</a:t>
            </a:r>
            <a:r>
              <a:rPr lang="et-EE" baseline="0" dirty="0"/>
              <a:t> 3</a:t>
            </a:r>
            <a:endParaRPr lang="en-GB" dirty="0"/>
          </a:p>
        </p:txBody>
      </p:sp>
      <p:sp>
        <p:nvSpPr>
          <p:cNvPr id="4" name="Slide Number Placeholder 3"/>
          <p:cNvSpPr>
            <a:spLocks noGrp="1"/>
          </p:cNvSpPr>
          <p:nvPr>
            <p:ph type="sldNum" sz="quarter" idx="10"/>
          </p:nvPr>
        </p:nvSpPr>
        <p:spPr/>
        <p:txBody>
          <a:bodyPr/>
          <a:lstStyle/>
          <a:p>
            <a:fld id="{8B61B450-56A2-4AE7-8649-090CEE86E26D}" type="slidenum">
              <a:rPr lang="en-GB" smtClean="0"/>
              <a:pPr/>
              <a:t>15</a:t>
            </a:fld>
            <a:endParaRPr lang="en-GB"/>
          </a:p>
        </p:txBody>
      </p:sp>
    </p:spTree>
    <p:extLst>
      <p:ext uri="{BB962C8B-B14F-4D97-AF65-F5344CB8AC3E}">
        <p14:creationId xmlns:p14="http://schemas.microsoft.com/office/powerpoint/2010/main" val="201364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dirty="0"/>
              <a:t>käsitletakse vaid üht küsimust (näiteks: kuidas põhjendavad 9. klassi õpilased oma suitsetamist?) (Juhime tähelepanu, et uuringus võivad eri õpilasgrupid tegeleda eri uurimisküsimustega, eeldusel, et igal grupil on vaid üks uurimisküsimus);</a:t>
            </a:r>
            <a:endParaRPr lang="et-EE" sz="1200" dirty="0">
              <a:latin typeface="Verdana" panose="020B060403050404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8B61B450-56A2-4AE7-8649-090CEE86E26D}" type="slidenum">
              <a:rPr lang="en-GB" smtClean="0"/>
              <a:pPr/>
              <a:t>23</a:t>
            </a:fld>
            <a:endParaRPr lang="en-GB"/>
          </a:p>
        </p:txBody>
      </p:sp>
    </p:spTree>
    <p:extLst>
      <p:ext uri="{BB962C8B-B14F-4D97-AF65-F5344CB8AC3E}">
        <p14:creationId xmlns:p14="http://schemas.microsoft.com/office/powerpoint/2010/main" val="16037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t-EE" sz="1200" dirty="0">
                <a:effectLst/>
              </a:rPr>
              <a:t>Lahenduse otsimine võib viia järgmiste küsimusteni, seega on protsess loomult pigem ringjooneline kui lineaarne (vt joonis 2 ja 3). </a:t>
            </a:r>
            <a:endParaRPr lang="et-EE" sz="12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B61B450-56A2-4AE7-8649-090CEE86E26D}" type="slidenum">
              <a:rPr lang="en-GB" smtClean="0"/>
              <a:pPr/>
              <a:t>26</a:t>
            </a:fld>
            <a:endParaRPr lang="en-GB"/>
          </a:p>
        </p:txBody>
      </p:sp>
    </p:spTree>
    <p:extLst>
      <p:ext uri="{BB962C8B-B14F-4D97-AF65-F5344CB8AC3E}">
        <p14:creationId xmlns:p14="http://schemas.microsoft.com/office/powerpoint/2010/main" val="187607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Lisaks:</a:t>
            </a:r>
          </a:p>
          <a:p>
            <a:pPr marL="171450" indent="-171450">
              <a:buFontTx/>
              <a:buChar char="-"/>
            </a:pPr>
            <a:r>
              <a:rPr lang="et-EE" dirty="0"/>
              <a:t>Kas alla 18 aastastele peaks solaariumid olema keelatud?</a:t>
            </a:r>
            <a:endParaRPr lang="et-EE" baseline="0" dirty="0"/>
          </a:p>
          <a:p>
            <a:pPr marL="171450" indent="-171450">
              <a:buFontTx/>
              <a:buChar char="-"/>
            </a:pPr>
            <a:r>
              <a:rPr lang="et-EE" baseline="0" dirty="0"/>
              <a:t>Kas paberi taaskasutamine on kasulik? </a:t>
            </a:r>
            <a:r>
              <a:rPr lang="et-EE" baseline="0" dirty="0" err="1"/>
              <a:t>Is</a:t>
            </a:r>
            <a:r>
              <a:rPr lang="et-EE" baseline="0" dirty="0"/>
              <a:t> </a:t>
            </a:r>
            <a:r>
              <a:rPr lang="et-EE" baseline="0" dirty="0" err="1"/>
              <a:t>the</a:t>
            </a:r>
            <a:r>
              <a:rPr lang="et-EE" baseline="0" dirty="0"/>
              <a:t> </a:t>
            </a:r>
            <a:r>
              <a:rPr lang="et-EE" baseline="0" dirty="0" err="1"/>
              <a:t>recycling</a:t>
            </a:r>
            <a:r>
              <a:rPr lang="et-EE" baseline="0" dirty="0"/>
              <a:t> </a:t>
            </a:r>
            <a:r>
              <a:rPr lang="et-EE" baseline="0" dirty="0" err="1"/>
              <a:t>the</a:t>
            </a:r>
            <a:r>
              <a:rPr lang="et-EE" baseline="0" dirty="0"/>
              <a:t> </a:t>
            </a:r>
            <a:r>
              <a:rPr lang="et-EE" baseline="0" dirty="0" err="1"/>
              <a:t>paper</a:t>
            </a:r>
            <a:r>
              <a:rPr lang="et-EE" baseline="0" dirty="0"/>
              <a:t> a </a:t>
            </a:r>
            <a:r>
              <a:rPr lang="et-EE" baseline="0" dirty="0" err="1"/>
              <a:t>good</a:t>
            </a:r>
            <a:r>
              <a:rPr lang="et-EE" baseline="0" dirty="0"/>
              <a:t> </a:t>
            </a:r>
            <a:r>
              <a:rPr lang="et-EE" baseline="0" dirty="0" err="1"/>
              <a:t>practice</a:t>
            </a:r>
            <a:r>
              <a:rPr lang="et-EE" baseline="0" dirty="0"/>
              <a:t>?</a:t>
            </a:r>
          </a:p>
          <a:p>
            <a:pPr marL="171450" indent="-171450">
              <a:buFontTx/>
              <a:buChar char="-"/>
            </a:pPr>
            <a:r>
              <a:rPr lang="et-EE" baseline="0" dirty="0"/>
              <a:t>Kas bakterite muutumist antibiootikumidele resistentseks on võimalik ära hoida? </a:t>
            </a:r>
          </a:p>
          <a:p>
            <a:pPr marL="171450" indent="-171450">
              <a:buFontTx/>
              <a:buChar char="-"/>
            </a:pPr>
            <a:r>
              <a:rPr lang="et-EE" baseline="0" dirty="0"/>
              <a:t>Kuidas saame vähendada õhusaaste hulka kooli ümbruses?</a:t>
            </a:r>
          </a:p>
          <a:p>
            <a:pPr marL="171450" indent="-171450">
              <a:buFontTx/>
              <a:buChar char="-"/>
            </a:pPr>
            <a:r>
              <a:rPr lang="et-EE" baseline="0" dirty="0"/>
              <a:t>Kuidas saame muuta Maa tervist ja inimkonna tulevikku läbi oma riietumist puudutavate otsuste?</a:t>
            </a:r>
          </a:p>
          <a:p>
            <a:pPr marL="171450" indent="-171450">
              <a:buFontTx/>
              <a:buChar char="-"/>
            </a:pPr>
            <a:r>
              <a:rPr lang="et-EE" baseline="0" dirty="0"/>
              <a:t>Kuidas saame muuta toidu tootmist ja tarbimist meie riigis?</a:t>
            </a:r>
            <a:endParaRPr lang="en-GB" dirty="0"/>
          </a:p>
        </p:txBody>
      </p:sp>
      <p:sp>
        <p:nvSpPr>
          <p:cNvPr id="4" name="Slide Number Placeholder 3"/>
          <p:cNvSpPr>
            <a:spLocks noGrp="1"/>
          </p:cNvSpPr>
          <p:nvPr>
            <p:ph type="sldNum" sz="quarter" idx="10"/>
          </p:nvPr>
        </p:nvSpPr>
        <p:spPr/>
        <p:txBody>
          <a:bodyPr/>
          <a:lstStyle/>
          <a:p>
            <a:fld id="{8B61B450-56A2-4AE7-8649-090CEE86E26D}" type="slidenum">
              <a:rPr lang="en-GB" smtClean="0"/>
              <a:pPr/>
              <a:t>31</a:t>
            </a:fld>
            <a:endParaRPr lang="en-GB"/>
          </a:p>
        </p:txBody>
      </p:sp>
    </p:spTree>
    <p:extLst>
      <p:ext uri="{BB962C8B-B14F-4D97-AF65-F5344CB8AC3E}">
        <p14:creationId xmlns:p14="http://schemas.microsoft.com/office/powerpoint/2010/main" val="217002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61B450-56A2-4AE7-8649-090CEE86E26D}" type="slidenum">
              <a:rPr lang="en-GB" smtClean="0"/>
              <a:pPr/>
              <a:t>35</a:t>
            </a:fld>
            <a:endParaRPr lang="en-GB"/>
          </a:p>
        </p:txBody>
      </p:sp>
    </p:spTree>
    <p:extLst>
      <p:ext uri="{BB962C8B-B14F-4D97-AF65-F5344CB8AC3E}">
        <p14:creationId xmlns:p14="http://schemas.microsoft.com/office/powerpoint/2010/main" val="21955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Time: 15 min</a:t>
            </a:r>
            <a:endParaRPr lang="en-GB" dirty="0"/>
          </a:p>
        </p:txBody>
      </p:sp>
      <p:sp>
        <p:nvSpPr>
          <p:cNvPr id="4" name="Slide Number Placeholder 3"/>
          <p:cNvSpPr>
            <a:spLocks noGrp="1"/>
          </p:cNvSpPr>
          <p:nvPr>
            <p:ph type="sldNum" sz="quarter" idx="10"/>
          </p:nvPr>
        </p:nvSpPr>
        <p:spPr/>
        <p:txBody>
          <a:bodyPr/>
          <a:lstStyle/>
          <a:p>
            <a:fld id="{8B61B450-56A2-4AE7-8649-090CEE86E26D}" type="slidenum">
              <a:rPr lang="en-GB" smtClean="0"/>
              <a:pPr/>
              <a:t>36</a:t>
            </a:fld>
            <a:endParaRPr lang="en-GB"/>
          </a:p>
        </p:txBody>
      </p:sp>
    </p:spTree>
    <p:extLst>
      <p:ext uri="{BB962C8B-B14F-4D97-AF65-F5344CB8AC3E}">
        <p14:creationId xmlns:p14="http://schemas.microsoft.com/office/powerpoint/2010/main" val="2969371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733800"/>
            <a:ext cx="6705600" cy="1371600"/>
          </a:xfrm>
        </p:spPr>
        <p:txBody>
          <a:bodyPr>
            <a:normAutofit/>
          </a:bodyPr>
          <a:lstStyle>
            <a:lvl1pPr marL="0" indent="0" algn="l">
              <a:buNone/>
              <a:defRPr sz="2600" u="none" baseline="0">
                <a:solidFill>
                  <a:srgbClr val="00859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 name="Picture 4" descr="Color-Trasparent.png"/>
          <p:cNvPicPr>
            <a:picLocks noChangeAspect="1"/>
          </p:cNvPicPr>
          <p:nvPr userDrawn="1"/>
        </p:nvPicPr>
        <p:blipFill>
          <a:blip r:embed="rId2" cstate="print"/>
          <a:stretch>
            <a:fillRect/>
          </a:stretch>
        </p:blipFill>
        <p:spPr>
          <a:xfrm>
            <a:off x="533400" y="457199"/>
            <a:ext cx="3064343" cy="1143001"/>
          </a:xfrm>
          <a:prstGeom prst="rect">
            <a:avLst/>
          </a:prstGeom>
        </p:spPr>
      </p:pic>
      <p:pic>
        <p:nvPicPr>
          <p:cNvPr id="7" name="Picture 6" descr="flag_white_high.jpg"/>
          <p:cNvPicPr>
            <a:picLocks noChangeAspect="1"/>
          </p:cNvPicPr>
          <p:nvPr userDrawn="1"/>
        </p:nvPicPr>
        <p:blipFill>
          <a:blip r:embed="rId3" cstate="print"/>
          <a:stretch>
            <a:fillRect/>
          </a:stretch>
        </p:blipFill>
        <p:spPr>
          <a:xfrm>
            <a:off x="533400" y="6096000"/>
            <a:ext cx="990600" cy="655767"/>
          </a:xfrm>
          <a:prstGeom prst="rect">
            <a:avLst/>
          </a:prstGeom>
        </p:spPr>
      </p:pic>
      <p:sp>
        <p:nvSpPr>
          <p:cNvPr id="23" name="Text Placeholder 22"/>
          <p:cNvSpPr>
            <a:spLocks noGrp="1"/>
          </p:cNvSpPr>
          <p:nvPr>
            <p:ph type="body" sz="quarter" idx="14"/>
          </p:nvPr>
        </p:nvSpPr>
        <p:spPr>
          <a:xfrm>
            <a:off x="457200" y="5181600"/>
            <a:ext cx="6705600" cy="609600"/>
          </a:xfrm>
        </p:spPr>
        <p:txBody>
          <a:bodyPr>
            <a:normAutofit/>
          </a:bodyPr>
          <a:lstStyle>
            <a:lvl1pPr>
              <a:buNone/>
              <a:defRPr sz="1800"/>
            </a:lvl1pPr>
            <a:lvl2pPr>
              <a:buNone/>
              <a:defRPr/>
            </a:lvl2pPr>
            <a:lvl3pPr>
              <a:buNone/>
              <a:defRPr/>
            </a:lvl3pPr>
            <a:lvl4pPr>
              <a:buNone/>
              <a:defRPr/>
            </a:lvl4pPr>
            <a:lvl5pPr>
              <a:buNone/>
              <a:defRPr/>
            </a:lvl5pPr>
          </a:lstStyle>
          <a:p>
            <a:pPr lvl="0"/>
            <a:r>
              <a:rPr lang="en-US" dirty="0"/>
              <a:t>Click to edit Master text styles</a:t>
            </a:r>
          </a:p>
        </p:txBody>
      </p:sp>
      <p:sp>
        <p:nvSpPr>
          <p:cNvPr id="26" name="Date Placeholder 25"/>
          <p:cNvSpPr>
            <a:spLocks noGrp="1"/>
          </p:cNvSpPr>
          <p:nvPr>
            <p:ph type="dt" sz="half" idx="15"/>
          </p:nvPr>
        </p:nvSpPr>
        <p:spPr/>
        <p:txBody>
          <a:bodyPr/>
          <a:lstStyle/>
          <a:p>
            <a:fld id="{631C634A-6D2B-4AE3-A00A-DB9145ABE71B}" type="datetime1">
              <a:rPr lang="en-GB" smtClean="0"/>
              <a:pPr/>
              <a:t>06/02/2018</a:t>
            </a:fld>
            <a:endParaRPr lang="en-GB" dirty="0"/>
          </a:p>
        </p:txBody>
      </p:sp>
      <p:sp>
        <p:nvSpPr>
          <p:cNvPr id="27" name="Slide Number Placeholder 26"/>
          <p:cNvSpPr>
            <a:spLocks noGrp="1"/>
          </p:cNvSpPr>
          <p:nvPr>
            <p:ph type="sldNum" sz="quarter" idx="16"/>
          </p:nvPr>
        </p:nvSpPr>
        <p:spPr/>
        <p:txBody>
          <a:bodyPr/>
          <a:lstStyle/>
          <a:p>
            <a:fld id="{0C68953D-DFB0-4E8F-93C2-2DA73BD6FEE2}" type="slidenum">
              <a:rPr lang="en-GB" smtClean="0"/>
              <a:pPr/>
              <a:t>‹#›</a:t>
            </a:fld>
            <a:endParaRPr lang="en-GB" dirty="0"/>
          </a:p>
        </p:txBody>
      </p:sp>
      <p:sp>
        <p:nvSpPr>
          <p:cNvPr id="29" name="Title 28"/>
          <p:cNvSpPr>
            <a:spLocks noGrp="1"/>
          </p:cNvSpPr>
          <p:nvPr>
            <p:ph type="title" hasCustomPrompt="1"/>
          </p:nvPr>
        </p:nvSpPr>
        <p:spPr>
          <a:xfrm>
            <a:off x="457200" y="2514600"/>
            <a:ext cx="8001000" cy="1143000"/>
          </a:xfrm>
        </p:spPr>
        <p:txBody>
          <a:bodyPr/>
          <a:lstStyle/>
          <a:p>
            <a:r>
              <a:rPr lang="en-US" dirty="0"/>
              <a:t>CLICK TO EDIT MASTER TITLE STYLE</a:t>
            </a:r>
            <a:endParaRPr lang="en-GB" dirty="0"/>
          </a:p>
        </p:txBody>
      </p:sp>
      <p:sp>
        <p:nvSpPr>
          <p:cNvPr id="21" name="Rectangle 20"/>
          <p:cNvSpPr/>
          <p:nvPr userDrawn="1"/>
        </p:nvSpPr>
        <p:spPr>
          <a:xfrm>
            <a:off x="2627784" y="6551766"/>
            <a:ext cx="5040560" cy="261610"/>
          </a:xfrm>
          <a:prstGeom prst="rect">
            <a:avLst/>
          </a:prstGeom>
        </p:spPr>
        <p:txBody>
          <a:bodyPr wrap="square">
            <a:spAutoFit/>
          </a:bodyPr>
          <a:lstStyle/>
          <a:p>
            <a:pPr lvl="0"/>
            <a:r>
              <a:rPr lang="en-US" sz="1100" b="0" dirty="0">
                <a:solidFill>
                  <a:srgbClr val="F39E1E"/>
                </a:solidFill>
              </a:rPr>
              <a:t>PARRISE</a:t>
            </a:r>
            <a:r>
              <a:rPr lang="en-US" sz="1100" dirty="0">
                <a:solidFill>
                  <a:srgbClr val="F39E1E"/>
                </a:solidFill>
              </a:rPr>
              <a:t> (grant agreement 612438) is funded by the European Commission.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001000" cy="1143000"/>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B2161BB3-8ED1-495F-B78E-9F2F507AAC23}" type="datetime1">
              <a:rPr lang="en-GB" smtClean="0"/>
              <a:pPr/>
              <a:t>06/02/2018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68953D-DFB0-4E8F-93C2-2DA73BD6FEE2}" type="slidenum">
              <a:rPr lang="en-GB" smtClean="0"/>
              <a:pPr/>
              <a:t>‹#›</a:t>
            </a:fld>
            <a:endParaRPr lang="en-GB"/>
          </a:p>
        </p:txBody>
      </p:sp>
      <p:pic>
        <p:nvPicPr>
          <p:cNvPr id="10" name="Picture 9" descr="Logo-C-trasparent.png"/>
          <p:cNvPicPr>
            <a:picLocks noChangeAspect="1"/>
          </p:cNvPicPr>
          <p:nvPr userDrawn="1"/>
        </p:nvPicPr>
        <p:blipFill>
          <a:blip r:embed="rId2" cstate="print"/>
          <a:stretch>
            <a:fillRect/>
          </a:stretch>
        </p:blipFill>
        <p:spPr>
          <a:xfrm>
            <a:off x="1259632" y="6237312"/>
            <a:ext cx="488367" cy="539120"/>
          </a:xfrm>
          <a:prstGeom prst="rect">
            <a:avLst/>
          </a:prstGeom>
        </p:spPr>
      </p:pic>
      <p:pic>
        <p:nvPicPr>
          <p:cNvPr id="11" name="Picture 10" descr="flag_white_high.jpg"/>
          <p:cNvPicPr>
            <a:picLocks noChangeAspect="1"/>
          </p:cNvPicPr>
          <p:nvPr userDrawn="1"/>
        </p:nvPicPr>
        <p:blipFill>
          <a:blip r:embed="rId3" cstate="print"/>
          <a:stretch>
            <a:fillRect/>
          </a:stretch>
        </p:blipFill>
        <p:spPr>
          <a:xfrm>
            <a:off x="533400" y="6381471"/>
            <a:ext cx="533400" cy="35310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5A883-2A3E-4384-9E23-9F8036003D4B}" type="datetime1">
              <a:rPr lang="en-GB" smtClean="0"/>
              <a:pPr/>
              <a:t>06/02/2018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68953D-DFB0-4E8F-93C2-2DA73BD6FEE2}" type="slidenum">
              <a:rPr lang="en-GB" smtClean="0"/>
              <a:pPr/>
              <a:t>‹#›</a:t>
            </a:fld>
            <a:endParaRPr lang="en-GB" dirty="0"/>
          </a:p>
        </p:txBody>
      </p:sp>
      <p:pic>
        <p:nvPicPr>
          <p:cNvPr id="9" name="Picture 8" descr="Logo-C-trasparent.png"/>
          <p:cNvPicPr>
            <a:picLocks noChangeAspect="1"/>
          </p:cNvPicPr>
          <p:nvPr userDrawn="1"/>
        </p:nvPicPr>
        <p:blipFill>
          <a:blip r:embed="rId2" cstate="print"/>
          <a:stretch>
            <a:fillRect/>
          </a:stretch>
        </p:blipFill>
        <p:spPr>
          <a:xfrm>
            <a:off x="1259632" y="6237312"/>
            <a:ext cx="488367" cy="539120"/>
          </a:xfrm>
          <a:prstGeom prst="rect">
            <a:avLst/>
          </a:prstGeom>
        </p:spPr>
      </p:pic>
      <p:pic>
        <p:nvPicPr>
          <p:cNvPr id="10" name="Picture 9" descr="flag_white_high.jpg"/>
          <p:cNvPicPr>
            <a:picLocks noChangeAspect="1"/>
          </p:cNvPicPr>
          <p:nvPr userDrawn="1"/>
        </p:nvPicPr>
        <p:blipFill>
          <a:blip r:embed="rId3" cstate="print"/>
          <a:stretch>
            <a:fillRect/>
          </a:stretch>
        </p:blipFill>
        <p:spPr>
          <a:xfrm>
            <a:off x="533400" y="6381471"/>
            <a:ext cx="533400" cy="35310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normAutofit/>
          </a:bodyPr>
          <a:lstStyle>
            <a:lvl1pPr>
              <a:defRPr sz="26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9CC657-5E68-464B-A859-353DA4D0200F}" type="datetime1">
              <a:rPr lang="en-GB" smtClean="0"/>
              <a:pPr/>
              <a:t>06/02/2018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68953D-DFB0-4E8F-93C2-2DA73BD6FEE2}" type="slidenum">
              <a:rPr lang="en-GB" smtClean="0"/>
              <a:pPr/>
              <a:t>‹#›</a:t>
            </a:fld>
            <a:endParaRPr lang="en-GB"/>
          </a:p>
        </p:txBody>
      </p:sp>
      <p:pic>
        <p:nvPicPr>
          <p:cNvPr id="12" name="Picture 11" descr="Logo-C-trasparent.png"/>
          <p:cNvPicPr>
            <a:picLocks noChangeAspect="1"/>
          </p:cNvPicPr>
          <p:nvPr userDrawn="1"/>
        </p:nvPicPr>
        <p:blipFill>
          <a:blip r:embed="rId2" cstate="print"/>
          <a:stretch>
            <a:fillRect/>
          </a:stretch>
        </p:blipFill>
        <p:spPr>
          <a:xfrm>
            <a:off x="1259632" y="6237312"/>
            <a:ext cx="488367" cy="539120"/>
          </a:xfrm>
          <a:prstGeom prst="rect">
            <a:avLst/>
          </a:prstGeom>
        </p:spPr>
      </p:pic>
      <p:pic>
        <p:nvPicPr>
          <p:cNvPr id="13" name="Picture 12" descr="flag_white_high.jpg"/>
          <p:cNvPicPr>
            <a:picLocks noChangeAspect="1"/>
          </p:cNvPicPr>
          <p:nvPr userDrawn="1"/>
        </p:nvPicPr>
        <p:blipFill>
          <a:blip r:embed="rId3" cstate="print"/>
          <a:stretch>
            <a:fillRect/>
          </a:stretch>
        </p:blipFill>
        <p:spPr>
          <a:xfrm>
            <a:off x="533400" y="6381471"/>
            <a:ext cx="533400" cy="35310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00600"/>
            <a:ext cx="5486400" cy="566738"/>
          </a:xfrm>
        </p:spPr>
        <p:txBody>
          <a:bodyPr anchor="b"/>
          <a:lstStyle>
            <a:lvl1pPr algn="l">
              <a:defRPr sz="2000" b="0"/>
            </a:lvl1pPr>
          </a:lstStyle>
          <a:p>
            <a:r>
              <a:rPr lang="en-US" dirty="0"/>
              <a:t>CLICK TO EDIT MASTER TITLE STYLE</a:t>
            </a:r>
            <a:endParaRPr lang="en-GB" dirty="0"/>
          </a:p>
        </p:txBody>
      </p:sp>
      <p:sp>
        <p:nvSpPr>
          <p:cNvPr id="3" name="Picture Placeholder 2"/>
          <p:cNvSpPr>
            <a:spLocks noGrp="1"/>
          </p:cNvSpPr>
          <p:nvPr>
            <p:ph type="pic" idx="1"/>
          </p:nvPr>
        </p:nvSpPr>
        <p:spPr>
          <a:xfrm>
            <a:off x="533400" y="609600"/>
            <a:ext cx="6477000" cy="4114800"/>
          </a:xfrm>
          <a:ln w="38100">
            <a:solidFill>
              <a:srgbClr val="F39E1E"/>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457200" y="5519738"/>
            <a:ext cx="5486400" cy="576262"/>
          </a:xfrm>
        </p:spPr>
        <p:txBody>
          <a:bodyPr/>
          <a:lstStyle>
            <a:lvl1pPr marL="0" indent="0">
              <a:buNone/>
              <a:defRPr sz="1400">
                <a:solidFill>
                  <a:srgbClr val="00859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C68953D-DFB0-4E8F-93C2-2DA73BD6FEE2}" type="slidenum">
              <a:rPr lang="en-GB" smtClean="0"/>
              <a:pPr/>
              <a:t>‹#›</a:t>
            </a:fld>
            <a:endParaRPr lang="en-GB" dirty="0"/>
          </a:p>
        </p:txBody>
      </p:sp>
      <p:pic>
        <p:nvPicPr>
          <p:cNvPr id="11" name="Picture 10" descr="Logo-C-trasparent.png"/>
          <p:cNvPicPr>
            <a:picLocks noChangeAspect="1"/>
          </p:cNvPicPr>
          <p:nvPr userDrawn="1"/>
        </p:nvPicPr>
        <p:blipFill>
          <a:blip r:embed="rId2" cstate="print"/>
          <a:stretch>
            <a:fillRect/>
          </a:stretch>
        </p:blipFill>
        <p:spPr>
          <a:xfrm>
            <a:off x="1259632" y="6237312"/>
            <a:ext cx="488367" cy="539120"/>
          </a:xfrm>
          <a:prstGeom prst="rect">
            <a:avLst/>
          </a:prstGeom>
        </p:spPr>
      </p:pic>
      <p:pic>
        <p:nvPicPr>
          <p:cNvPr id="12" name="Picture 11" descr="flag_white_high.jpg"/>
          <p:cNvPicPr>
            <a:picLocks noChangeAspect="1"/>
          </p:cNvPicPr>
          <p:nvPr userDrawn="1"/>
        </p:nvPicPr>
        <p:blipFill>
          <a:blip r:embed="rId3" cstate="print"/>
          <a:stretch>
            <a:fillRect/>
          </a:stretch>
        </p:blipFill>
        <p:spPr>
          <a:xfrm>
            <a:off x="533400" y="6381471"/>
            <a:ext cx="533400" cy="35310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609600"/>
            <a:ext cx="3657600" cy="685800"/>
          </a:xfrm>
        </p:spPr>
        <p:txBody>
          <a:bodyPr>
            <a:normAutofit/>
          </a:bodyPr>
          <a:lstStyle>
            <a:lvl1pPr>
              <a:defRPr sz="2000"/>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rot="16200000">
            <a:off x="4305299" y="1714500"/>
            <a:ext cx="4038600" cy="3657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9279571E-BEE9-4075-A4B3-F7D570F8D549}" type="datetime1">
              <a:rPr lang="en-GB" smtClean="0"/>
              <a:pPr/>
              <a:t>06/02/2018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68953D-DFB0-4E8F-93C2-2DA73BD6FEE2}" type="slidenum">
              <a:rPr lang="en-GB" smtClean="0"/>
              <a:pPr/>
              <a:t>‹#›</a:t>
            </a:fld>
            <a:endParaRPr lang="en-GB"/>
          </a:p>
        </p:txBody>
      </p:sp>
      <p:sp>
        <p:nvSpPr>
          <p:cNvPr id="7" name="Picture Placeholder 2"/>
          <p:cNvSpPr>
            <a:spLocks noGrp="1"/>
          </p:cNvSpPr>
          <p:nvPr>
            <p:ph type="pic" idx="13"/>
          </p:nvPr>
        </p:nvSpPr>
        <p:spPr>
          <a:xfrm>
            <a:off x="533400" y="609600"/>
            <a:ext cx="3657600" cy="4953000"/>
          </a:xfrm>
          <a:ln w="38100">
            <a:solidFill>
              <a:srgbClr val="F39E1E"/>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6" name="Text Placeholder 3"/>
          <p:cNvSpPr>
            <a:spLocks noGrp="1"/>
          </p:cNvSpPr>
          <p:nvPr>
            <p:ph type="body" sz="half" idx="2" hasCustomPrompt="1"/>
          </p:nvPr>
        </p:nvSpPr>
        <p:spPr>
          <a:xfrm>
            <a:off x="457200" y="5638800"/>
            <a:ext cx="3733800" cy="533400"/>
          </a:xfrm>
        </p:spPr>
        <p:txBody>
          <a:bodyPr/>
          <a:lstStyle>
            <a:lvl1pPr marL="0" indent="0">
              <a:buNone/>
              <a:defRPr sz="1400" baseline="0">
                <a:solidFill>
                  <a:srgbClr val="F39E1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pic>
        <p:nvPicPr>
          <p:cNvPr id="13" name="Picture 12" descr="Logo-C-trasparent.png"/>
          <p:cNvPicPr>
            <a:picLocks noChangeAspect="1"/>
          </p:cNvPicPr>
          <p:nvPr userDrawn="1"/>
        </p:nvPicPr>
        <p:blipFill>
          <a:blip r:embed="rId2" cstate="print"/>
          <a:stretch>
            <a:fillRect/>
          </a:stretch>
        </p:blipFill>
        <p:spPr>
          <a:xfrm>
            <a:off x="1259632" y="6237312"/>
            <a:ext cx="488367" cy="539120"/>
          </a:xfrm>
          <a:prstGeom prst="rect">
            <a:avLst/>
          </a:prstGeom>
        </p:spPr>
      </p:pic>
      <p:pic>
        <p:nvPicPr>
          <p:cNvPr id="14" name="Picture 13" descr="flag_white_high.jpg"/>
          <p:cNvPicPr>
            <a:picLocks noChangeAspect="1"/>
          </p:cNvPicPr>
          <p:nvPr userDrawn="1"/>
        </p:nvPicPr>
        <p:blipFill>
          <a:blip r:embed="rId3" cstate="print"/>
          <a:stretch>
            <a:fillRect/>
          </a:stretch>
        </p:blipFill>
        <p:spPr>
          <a:xfrm>
            <a:off x="533400" y="6381471"/>
            <a:ext cx="533400" cy="35310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12AFF7-BCF8-49E5-85CB-85F0384A13B8}" type="datetime1">
              <a:rPr lang="en-GB" smtClean="0"/>
              <a:pPr/>
              <a:t>06/02/2018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68953D-DFB0-4E8F-93C2-2DA73BD6FEE2}" type="slidenum">
              <a:rPr lang="en-GB" smtClean="0"/>
              <a:pPr/>
              <a:t>‹#›</a:t>
            </a:fld>
            <a:endParaRPr lang="en-GB" dirty="0"/>
          </a:p>
        </p:txBody>
      </p:sp>
      <p:pic>
        <p:nvPicPr>
          <p:cNvPr id="11" name="Picture 10" descr="Logo-C-trasparent.png"/>
          <p:cNvPicPr>
            <a:picLocks noChangeAspect="1"/>
          </p:cNvPicPr>
          <p:nvPr userDrawn="1"/>
        </p:nvPicPr>
        <p:blipFill>
          <a:blip r:embed="rId2" cstate="print"/>
          <a:stretch>
            <a:fillRect/>
          </a:stretch>
        </p:blipFill>
        <p:spPr>
          <a:xfrm>
            <a:off x="1259632" y="6237312"/>
            <a:ext cx="488367" cy="539120"/>
          </a:xfrm>
          <a:prstGeom prst="rect">
            <a:avLst/>
          </a:prstGeom>
        </p:spPr>
      </p:pic>
      <p:pic>
        <p:nvPicPr>
          <p:cNvPr id="12" name="Picture 11" descr="flag_white_high.jpg"/>
          <p:cNvPicPr>
            <a:picLocks noChangeAspect="1"/>
          </p:cNvPicPr>
          <p:nvPr userDrawn="1"/>
        </p:nvPicPr>
        <p:blipFill>
          <a:blip r:embed="rId3" cstate="print"/>
          <a:stretch>
            <a:fillRect/>
          </a:stretch>
        </p:blipFill>
        <p:spPr>
          <a:xfrm>
            <a:off x="533400" y="6381471"/>
            <a:ext cx="533400" cy="35310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101975"/>
            <a:ext cx="7772400" cy="11652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457200" y="4343400"/>
            <a:ext cx="6400800" cy="1752600"/>
          </a:xfrm>
        </p:spPr>
        <p:txBody>
          <a:bodyPr>
            <a:normAutofit/>
          </a:bodyPr>
          <a:lstStyle>
            <a:lvl1pPr marL="0" indent="0" algn="l">
              <a:buNone/>
              <a:defRPr sz="2600" u="none">
                <a:solidFill>
                  <a:srgbClr val="00859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lvl1pPr>
              <a:defRPr>
                <a:solidFill>
                  <a:srgbClr val="0EB3C5"/>
                </a:solidFill>
              </a:defRPr>
            </a:lvl1pPr>
          </a:lstStyle>
          <a:p>
            <a:fld id="{0C68953D-DFB0-4E8F-93C2-2DA73BD6FEE2}" type="slidenum">
              <a:rPr lang="en-GB" smtClean="0"/>
              <a:pPr/>
              <a:t>‹#›</a:t>
            </a:fld>
            <a:endParaRPr lang="en-GB" dirty="0"/>
          </a:p>
        </p:txBody>
      </p:sp>
      <p:pic>
        <p:nvPicPr>
          <p:cNvPr id="15" name="Picture 14" descr="Logo-C-trasparent.png"/>
          <p:cNvPicPr>
            <a:picLocks noChangeAspect="1"/>
          </p:cNvPicPr>
          <p:nvPr userDrawn="1"/>
        </p:nvPicPr>
        <p:blipFill>
          <a:blip r:embed="rId2" cstate="print"/>
          <a:stretch>
            <a:fillRect/>
          </a:stretch>
        </p:blipFill>
        <p:spPr>
          <a:xfrm>
            <a:off x="1259632" y="6237312"/>
            <a:ext cx="488367" cy="539120"/>
          </a:xfrm>
          <a:prstGeom prst="rect">
            <a:avLst/>
          </a:prstGeom>
        </p:spPr>
      </p:pic>
      <p:pic>
        <p:nvPicPr>
          <p:cNvPr id="16" name="Picture 15" descr="flag_white_high.jpg"/>
          <p:cNvPicPr>
            <a:picLocks noChangeAspect="1"/>
          </p:cNvPicPr>
          <p:nvPr userDrawn="1"/>
        </p:nvPicPr>
        <p:blipFill>
          <a:blip r:embed="rId3" cstate="print"/>
          <a:stretch>
            <a:fillRect/>
          </a:stretch>
        </p:blipFill>
        <p:spPr>
          <a:xfrm>
            <a:off x="533400" y="6381471"/>
            <a:ext cx="533400" cy="353105"/>
          </a:xfrm>
          <a:prstGeom prst="rect">
            <a:avLst/>
          </a:prstGeom>
        </p:spPr>
      </p:pic>
      <p:sp>
        <p:nvSpPr>
          <p:cNvPr id="17" name="Rectangle 16"/>
          <p:cNvSpPr/>
          <p:nvPr userDrawn="1"/>
        </p:nvSpPr>
        <p:spPr>
          <a:xfrm>
            <a:off x="1835696" y="6551766"/>
            <a:ext cx="5040560" cy="261610"/>
          </a:xfrm>
          <a:prstGeom prst="rect">
            <a:avLst/>
          </a:prstGeom>
        </p:spPr>
        <p:txBody>
          <a:bodyPr wrap="square">
            <a:spAutoFit/>
          </a:bodyPr>
          <a:lstStyle/>
          <a:p>
            <a:pPr lvl="0"/>
            <a:r>
              <a:rPr lang="en-US" sz="1100" b="0" dirty="0">
                <a:solidFill>
                  <a:srgbClr val="F39E1E"/>
                </a:solidFill>
              </a:rPr>
              <a:t>PARRISE</a:t>
            </a:r>
            <a:r>
              <a:rPr lang="en-US" sz="1100" dirty="0">
                <a:solidFill>
                  <a:srgbClr val="F39E1E"/>
                </a:solidFill>
              </a:rPr>
              <a:t> (grant agreement 612438) is funded by the European Commission.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back3.png"/>
          <p:cNvPicPr>
            <a:picLocks noChangeAspect="1"/>
          </p:cNvPicPr>
          <p:nvPr userDrawn="1"/>
        </p:nvPicPr>
        <p:blipFill>
          <a:blip r:embed="rId2" cstate="print"/>
          <a:stretch>
            <a:fillRect/>
          </a:stretch>
        </p:blipFill>
        <p:spPr>
          <a:xfrm>
            <a:off x="0" y="-27384"/>
            <a:ext cx="9144000" cy="6885384"/>
          </a:xfrm>
          <a:prstGeom prst="rect">
            <a:avLst/>
          </a:prstGeom>
        </p:spPr>
      </p:pic>
      <p:sp>
        <p:nvSpPr>
          <p:cNvPr id="7" name="Subtitle 2"/>
          <p:cNvSpPr>
            <a:spLocks noGrp="1"/>
          </p:cNvSpPr>
          <p:nvPr>
            <p:ph type="subTitle" idx="1"/>
          </p:nvPr>
        </p:nvSpPr>
        <p:spPr>
          <a:xfrm>
            <a:off x="457200" y="4340696"/>
            <a:ext cx="6400800" cy="1752600"/>
          </a:xfrm>
        </p:spPr>
        <p:txBody>
          <a:bodyPr>
            <a:normAutofit/>
          </a:bodyPr>
          <a:lstStyle>
            <a:lvl1pPr marL="0" indent="0" algn="l">
              <a:buNone/>
              <a:defRPr sz="2600" u="none">
                <a:solidFill>
                  <a:srgbClr val="00859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itle 13"/>
          <p:cNvSpPr>
            <a:spLocks noGrp="1"/>
          </p:cNvSpPr>
          <p:nvPr>
            <p:ph type="title" hasCustomPrompt="1"/>
          </p:nvPr>
        </p:nvSpPr>
        <p:spPr>
          <a:xfrm>
            <a:off x="457200" y="3116560"/>
            <a:ext cx="8001000" cy="1143000"/>
          </a:xfrm>
        </p:spPr>
        <p:txBody>
          <a:bodyPr/>
          <a:lstStyle>
            <a:lvl1pPr>
              <a:defRPr strike="noStrike">
                <a:solidFill>
                  <a:schemeClr val="bg1"/>
                </a:solidFill>
              </a:defRPr>
            </a:lvl1pPr>
          </a:lstStyle>
          <a:p>
            <a:r>
              <a:rPr lang="en-US" dirty="0"/>
              <a:t>CLICK TO EDIT MASTER TITLE STYLE</a:t>
            </a:r>
            <a:endParaRPr lang="en-GB" dirty="0"/>
          </a:p>
        </p:txBody>
      </p:sp>
      <p:sp>
        <p:nvSpPr>
          <p:cNvPr id="16" name="Slide Number Placeholder 5"/>
          <p:cNvSpPr>
            <a:spLocks noGrp="1"/>
          </p:cNvSpPr>
          <p:nvPr>
            <p:ph type="sldNum" sz="quarter" idx="12"/>
          </p:nvPr>
        </p:nvSpPr>
        <p:spPr>
          <a:xfrm>
            <a:off x="7315200" y="6492875"/>
            <a:ext cx="1828800" cy="365125"/>
          </a:xfrm>
        </p:spPr>
        <p:txBody>
          <a:bodyPr/>
          <a:lstStyle/>
          <a:p>
            <a:fld id="{0C68953D-DFB0-4E8F-93C2-2DA73BD6FEE2}" type="slidenum">
              <a:rPr lang="en-GB" smtClean="0"/>
              <a:pPr/>
              <a:t>‹#›</a:t>
            </a:fld>
            <a:endParaRPr lang="en-GB" dirty="0"/>
          </a:p>
        </p:txBody>
      </p:sp>
      <p:pic>
        <p:nvPicPr>
          <p:cNvPr id="14" name="Picture 13" descr="Logo-C-trasparent.png"/>
          <p:cNvPicPr>
            <a:picLocks noChangeAspect="1"/>
          </p:cNvPicPr>
          <p:nvPr userDrawn="1"/>
        </p:nvPicPr>
        <p:blipFill>
          <a:blip r:embed="rId3" cstate="print"/>
          <a:stretch>
            <a:fillRect/>
          </a:stretch>
        </p:blipFill>
        <p:spPr>
          <a:xfrm>
            <a:off x="1259632" y="6237312"/>
            <a:ext cx="488367" cy="539120"/>
          </a:xfrm>
          <a:prstGeom prst="rect">
            <a:avLst/>
          </a:prstGeom>
        </p:spPr>
      </p:pic>
      <p:pic>
        <p:nvPicPr>
          <p:cNvPr id="19" name="Picture 18" descr="flag_white_high.jpg"/>
          <p:cNvPicPr>
            <a:picLocks noChangeAspect="1"/>
          </p:cNvPicPr>
          <p:nvPr userDrawn="1"/>
        </p:nvPicPr>
        <p:blipFill>
          <a:blip r:embed="rId4" cstate="print"/>
          <a:stretch>
            <a:fillRect/>
          </a:stretch>
        </p:blipFill>
        <p:spPr>
          <a:xfrm>
            <a:off x="533400" y="6381471"/>
            <a:ext cx="533400" cy="353105"/>
          </a:xfrm>
          <a:prstGeom prst="rect">
            <a:avLst/>
          </a:prstGeom>
        </p:spPr>
      </p:pic>
      <p:sp>
        <p:nvSpPr>
          <p:cNvPr id="20" name="Rectangle 19"/>
          <p:cNvSpPr/>
          <p:nvPr userDrawn="1"/>
        </p:nvSpPr>
        <p:spPr>
          <a:xfrm>
            <a:off x="1835696" y="6551766"/>
            <a:ext cx="5040560" cy="261610"/>
          </a:xfrm>
          <a:prstGeom prst="rect">
            <a:avLst/>
          </a:prstGeom>
        </p:spPr>
        <p:txBody>
          <a:bodyPr wrap="square">
            <a:spAutoFit/>
          </a:bodyPr>
          <a:lstStyle/>
          <a:p>
            <a:pPr lvl="0"/>
            <a:r>
              <a:rPr lang="en-US" sz="1100" b="0" dirty="0">
                <a:solidFill>
                  <a:srgbClr val="F39E1E"/>
                </a:solidFill>
              </a:rPr>
              <a:t>PARRISE</a:t>
            </a:r>
            <a:r>
              <a:rPr lang="en-US" sz="1100" dirty="0">
                <a:solidFill>
                  <a:srgbClr val="F39E1E"/>
                </a:solidFill>
              </a:rPr>
              <a:t> (grant agreement 612438) is funded by the European Commission.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chor="t">
            <a:normAutofit/>
          </a:bodyPr>
          <a:lstStyle>
            <a:lvl1pPr algn="l">
              <a:defRPr sz="2700" b="1" cap="all"/>
            </a:lvl1pPr>
          </a:lstStyle>
          <a:p>
            <a:r>
              <a:rPr lang="en-US" dirty="0"/>
              <a:t>Click to edit Master title style</a:t>
            </a:r>
            <a:endParaRPr lang="en-GB" dirty="0"/>
          </a:p>
        </p:txBody>
      </p:sp>
      <p:sp>
        <p:nvSpPr>
          <p:cNvPr id="3" name="Text Placeholder 2"/>
          <p:cNvSpPr>
            <a:spLocks noGrp="1"/>
          </p:cNvSpPr>
          <p:nvPr>
            <p:ph type="body" idx="1"/>
          </p:nvPr>
        </p:nvSpPr>
        <p:spPr>
          <a:xfrm>
            <a:off x="457200" y="2514600"/>
            <a:ext cx="7772400" cy="1500187"/>
          </a:xfrm>
        </p:spPr>
        <p:txBody>
          <a:bodyPr anchor="b">
            <a:normAutofit/>
          </a:bodyPr>
          <a:lstStyle>
            <a:lvl1pPr marL="0" indent="0">
              <a:buNone/>
              <a:defRPr sz="2600" u="none">
                <a:solidFill>
                  <a:srgbClr val="00859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C44BFD1-362D-4F02-9C71-B032BF897C67}" type="datetime1">
              <a:rPr lang="en-GB" smtClean="0"/>
              <a:pPr/>
              <a:t>06/02/2018</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68953D-DFB0-4E8F-93C2-2DA73BD6FEE2}" type="slidenum">
              <a:rPr lang="en-GB" smtClean="0"/>
              <a:pPr/>
              <a:t>‹#›</a:t>
            </a:fld>
            <a:endParaRPr lang="en-GB"/>
          </a:p>
        </p:txBody>
      </p:sp>
      <p:sp>
        <p:nvSpPr>
          <p:cNvPr id="12" name="Rectangle 11"/>
          <p:cNvSpPr/>
          <p:nvPr userDrawn="1"/>
        </p:nvSpPr>
        <p:spPr>
          <a:xfrm>
            <a:off x="1835696" y="6551766"/>
            <a:ext cx="5040560" cy="261610"/>
          </a:xfrm>
          <a:prstGeom prst="rect">
            <a:avLst/>
          </a:prstGeom>
        </p:spPr>
        <p:txBody>
          <a:bodyPr wrap="square">
            <a:spAutoFit/>
          </a:bodyPr>
          <a:lstStyle/>
          <a:p>
            <a:pPr lvl="0"/>
            <a:r>
              <a:rPr lang="en-US" sz="1100" b="0" dirty="0">
                <a:solidFill>
                  <a:srgbClr val="F39E1E"/>
                </a:solidFill>
              </a:rPr>
              <a:t>PARRISE</a:t>
            </a:r>
            <a:r>
              <a:rPr lang="en-US" sz="1100" dirty="0">
                <a:solidFill>
                  <a:srgbClr val="F39E1E"/>
                </a:solidFill>
              </a:rPr>
              <a:t> (grant agreement 612438) is funded by the European Commission.</a:t>
            </a:r>
          </a:p>
        </p:txBody>
      </p:sp>
      <p:pic>
        <p:nvPicPr>
          <p:cNvPr id="13" name="Picture 12" descr="Logo-C-trasparent.png"/>
          <p:cNvPicPr>
            <a:picLocks noChangeAspect="1"/>
          </p:cNvPicPr>
          <p:nvPr userDrawn="1"/>
        </p:nvPicPr>
        <p:blipFill>
          <a:blip r:embed="rId2" cstate="print"/>
          <a:stretch>
            <a:fillRect/>
          </a:stretch>
        </p:blipFill>
        <p:spPr>
          <a:xfrm>
            <a:off x="1259632" y="6237312"/>
            <a:ext cx="488367" cy="539120"/>
          </a:xfrm>
          <a:prstGeom prst="rect">
            <a:avLst/>
          </a:prstGeom>
        </p:spPr>
      </p:pic>
      <p:pic>
        <p:nvPicPr>
          <p:cNvPr id="14" name="Picture 13" descr="flag_white_high.jpg"/>
          <p:cNvPicPr>
            <a:picLocks noChangeAspect="1"/>
          </p:cNvPicPr>
          <p:nvPr userDrawn="1"/>
        </p:nvPicPr>
        <p:blipFill>
          <a:blip r:embed="rId3" cstate="print"/>
          <a:stretch>
            <a:fillRect/>
          </a:stretch>
        </p:blipFill>
        <p:spPr>
          <a:xfrm>
            <a:off x="533400" y="6381471"/>
            <a:ext cx="533400" cy="35310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001000" cy="1143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676400"/>
            <a:ext cx="8003232" cy="4344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A92CD4B2-6882-47A4-A054-BC8410B24EC1}" type="datetime1">
              <a:rPr lang="en-GB" smtClean="0"/>
              <a:pPr/>
              <a:t>06/02/2018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0EB3C5"/>
                </a:solidFill>
              </a:defRPr>
            </a:lvl1pPr>
          </a:lstStyle>
          <a:p>
            <a:fld id="{0C68953D-DFB0-4E8F-93C2-2DA73BD6FEE2}" type="slidenum">
              <a:rPr lang="en-GB" smtClean="0"/>
              <a:pPr/>
              <a:t>‹#›</a:t>
            </a:fld>
            <a:endParaRPr lang="en-GB" dirty="0"/>
          </a:p>
        </p:txBody>
      </p:sp>
      <p:pic>
        <p:nvPicPr>
          <p:cNvPr id="11" name="Picture 10" descr="Logo-C-trasparent.png"/>
          <p:cNvPicPr>
            <a:picLocks noChangeAspect="1"/>
          </p:cNvPicPr>
          <p:nvPr userDrawn="1"/>
        </p:nvPicPr>
        <p:blipFill>
          <a:blip r:embed="rId2" cstate="print"/>
          <a:stretch>
            <a:fillRect/>
          </a:stretch>
        </p:blipFill>
        <p:spPr>
          <a:xfrm>
            <a:off x="1259632" y="6237312"/>
            <a:ext cx="488367" cy="539120"/>
          </a:xfrm>
          <a:prstGeom prst="rect">
            <a:avLst/>
          </a:prstGeom>
        </p:spPr>
      </p:pic>
      <p:pic>
        <p:nvPicPr>
          <p:cNvPr id="12" name="Picture 11" descr="flag_white_high.jpg"/>
          <p:cNvPicPr>
            <a:picLocks noChangeAspect="1"/>
          </p:cNvPicPr>
          <p:nvPr userDrawn="1"/>
        </p:nvPicPr>
        <p:blipFill>
          <a:blip r:embed="rId3" cstate="print"/>
          <a:stretch>
            <a:fillRect/>
          </a:stretch>
        </p:blipFill>
        <p:spPr>
          <a:xfrm>
            <a:off x="533400" y="6381471"/>
            <a:ext cx="533400" cy="35310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676400"/>
            <a:ext cx="3733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A92CD4B2-6882-47A4-A054-BC8410B24EC1}" type="datetime1">
              <a:rPr lang="en-GB" smtClean="0"/>
              <a:pPr/>
              <a:t>06/02/2018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68953D-DFB0-4E8F-93C2-2DA73BD6FEE2}" type="slidenum">
              <a:rPr lang="en-GB" smtClean="0"/>
              <a:pPr/>
              <a:t>‹#›</a:t>
            </a:fld>
            <a:endParaRPr lang="en-GB" dirty="0"/>
          </a:p>
        </p:txBody>
      </p:sp>
      <p:sp>
        <p:nvSpPr>
          <p:cNvPr id="8" name="Content Placeholder 2"/>
          <p:cNvSpPr>
            <a:spLocks noGrp="1"/>
          </p:cNvSpPr>
          <p:nvPr>
            <p:ph idx="13"/>
          </p:nvPr>
        </p:nvSpPr>
        <p:spPr>
          <a:xfrm>
            <a:off x="4343400" y="1676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12" descr="Logo-C-trasparent.png"/>
          <p:cNvPicPr>
            <a:picLocks noChangeAspect="1"/>
          </p:cNvPicPr>
          <p:nvPr userDrawn="1"/>
        </p:nvPicPr>
        <p:blipFill>
          <a:blip r:embed="rId2" cstate="print"/>
          <a:stretch>
            <a:fillRect/>
          </a:stretch>
        </p:blipFill>
        <p:spPr>
          <a:xfrm>
            <a:off x="1259632" y="6237312"/>
            <a:ext cx="488367" cy="539120"/>
          </a:xfrm>
          <a:prstGeom prst="rect">
            <a:avLst/>
          </a:prstGeom>
        </p:spPr>
      </p:pic>
      <p:pic>
        <p:nvPicPr>
          <p:cNvPr id="14" name="Picture 13" descr="flag_white_high.jpg"/>
          <p:cNvPicPr>
            <a:picLocks noChangeAspect="1"/>
          </p:cNvPicPr>
          <p:nvPr userDrawn="1"/>
        </p:nvPicPr>
        <p:blipFill>
          <a:blip r:embed="rId3" cstate="print"/>
          <a:stretch>
            <a:fillRect/>
          </a:stretch>
        </p:blipFill>
        <p:spPr>
          <a:xfrm>
            <a:off x="533400" y="6381471"/>
            <a:ext cx="533400" cy="35310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0010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sz="half" idx="1"/>
          </p:nvPr>
        </p:nvSpPr>
        <p:spPr>
          <a:xfrm>
            <a:off x="533400" y="1484784"/>
            <a:ext cx="7239000" cy="4248472"/>
          </a:xfrm>
          <a:ln w="38100">
            <a:solidFill>
              <a:srgbClr val="F39E1E"/>
            </a:solidFill>
          </a:ln>
        </p:spPr>
        <p:txBody>
          <a:bodyPr>
            <a:normAutofit/>
          </a:bodyPr>
          <a:lstStyle>
            <a:lvl1pPr>
              <a:defRPr sz="260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rgbClr val="0EB3C5"/>
                </a:solidFill>
              </a:defRPr>
            </a:lvl1pPr>
          </a:lstStyle>
          <a:p>
            <a:fld id="{0C68953D-DFB0-4E8F-93C2-2DA73BD6FEE2}" type="slidenum">
              <a:rPr lang="en-GB" smtClean="0"/>
              <a:pPr/>
              <a:t>‹#›</a:t>
            </a:fld>
            <a:endParaRPr lang="en-GB" dirty="0"/>
          </a:p>
        </p:txBody>
      </p:sp>
      <p:sp>
        <p:nvSpPr>
          <p:cNvPr id="9" name="Text Placeholder 2"/>
          <p:cNvSpPr>
            <a:spLocks noGrp="1"/>
          </p:cNvSpPr>
          <p:nvPr>
            <p:ph type="body" idx="13"/>
          </p:nvPr>
        </p:nvSpPr>
        <p:spPr>
          <a:xfrm>
            <a:off x="455612" y="5733256"/>
            <a:ext cx="4040188" cy="504056"/>
          </a:xfrm>
        </p:spPr>
        <p:txBody>
          <a:bodyPr anchor="b">
            <a:noAutofit/>
          </a:bodyPr>
          <a:lstStyle>
            <a:lvl1pPr marL="0" indent="0">
              <a:lnSpc>
                <a:spcPct val="150000"/>
              </a:lnSpc>
              <a:buNone/>
              <a:defRPr sz="1800" b="0">
                <a:solidFill>
                  <a:srgbClr val="F39E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3" name="Picture 12" descr="Logo-C-trasparent.png"/>
          <p:cNvPicPr>
            <a:picLocks noChangeAspect="1"/>
          </p:cNvPicPr>
          <p:nvPr userDrawn="1"/>
        </p:nvPicPr>
        <p:blipFill>
          <a:blip r:embed="rId2" cstate="print"/>
          <a:stretch>
            <a:fillRect/>
          </a:stretch>
        </p:blipFill>
        <p:spPr>
          <a:xfrm>
            <a:off x="1259632" y="6237312"/>
            <a:ext cx="488367" cy="539120"/>
          </a:xfrm>
          <a:prstGeom prst="rect">
            <a:avLst/>
          </a:prstGeom>
        </p:spPr>
      </p:pic>
      <p:pic>
        <p:nvPicPr>
          <p:cNvPr id="14" name="Picture 13" descr="flag_white_high.jpg"/>
          <p:cNvPicPr>
            <a:picLocks noChangeAspect="1"/>
          </p:cNvPicPr>
          <p:nvPr userDrawn="1"/>
        </p:nvPicPr>
        <p:blipFill>
          <a:blip r:embed="rId3" cstate="print"/>
          <a:stretch>
            <a:fillRect/>
          </a:stretch>
        </p:blipFill>
        <p:spPr>
          <a:xfrm>
            <a:off x="533400" y="6381471"/>
            <a:ext cx="533400" cy="3531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0010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sz="half" idx="1"/>
          </p:nvPr>
        </p:nvSpPr>
        <p:spPr>
          <a:xfrm>
            <a:off x="533400" y="1484784"/>
            <a:ext cx="3505200" cy="4248472"/>
          </a:xfrm>
          <a:ln w="38100">
            <a:solidFill>
              <a:srgbClr val="F39E1E"/>
            </a:solidFill>
          </a:ln>
        </p:spPr>
        <p:txBody>
          <a:bodyPr>
            <a:normAutofit/>
          </a:bodyPr>
          <a:lstStyle>
            <a:lvl1pPr>
              <a:defRPr sz="260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C68953D-DFB0-4E8F-93C2-2DA73BD6FEE2}" type="slidenum">
              <a:rPr lang="en-GB" smtClean="0"/>
              <a:pPr/>
              <a:t>‹#›</a:t>
            </a:fld>
            <a:endParaRPr lang="en-GB"/>
          </a:p>
        </p:txBody>
      </p:sp>
      <p:sp>
        <p:nvSpPr>
          <p:cNvPr id="9" name="Text Placeholder 2"/>
          <p:cNvSpPr>
            <a:spLocks noGrp="1"/>
          </p:cNvSpPr>
          <p:nvPr>
            <p:ph type="body" idx="13"/>
          </p:nvPr>
        </p:nvSpPr>
        <p:spPr>
          <a:xfrm>
            <a:off x="457200" y="5733256"/>
            <a:ext cx="3733800" cy="457200"/>
          </a:xfrm>
        </p:spPr>
        <p:txBody>
          <a:bodyPr anchor="b">
            <a:noAutofit/>
          </a:bodyPr>
          <a:lstStyle>
            <a:lvl1pPr marL="0" indent="0">
              <a:lnSpc>
                <a:spcPct val="150000"/>
              </a:lnSpc>
              <a:buNone/>
              <a:defRPr sz="1800" b="0">
                <a:solidFill>
                  <a:srgbClr val="F39E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2"/>
          <p:cNvSpPr>
            <a:spLocks noGrp="1"/>
          </p:cNvSpPr>
          <p:nvPr>
            <p:ph sz="half" idx="14"/>
          </p:nvPr>
        </p:nvSpPr>
        <p:spPr>
          <a:xfrm>
            <a:off x="4495800" y="1484784"/>
            <a:ext cx="3505200" cy="4248472"/>
          </a:xfrm>
          <a:ln w="38100">
            <a:solidFill>
              <a:srgbClr val="F39E1E"/>
            </a:solidFill>
          </a:ln>
        </p:spPr>
        <p:txBody>
          <a:bodyPr>
            <a:normAutofit/>
          </a:bodyPr>
          <a:lstStyle>
            <a:lvl1pPr>
              <a:defRPr sz="2600"/>
            </a:lvl1pPr>
            <a:lvl2pPr>
              <a:buNone/>
              <a:defRPr sz="2400"/>
            </a:lvl2pPr>
            <a:lvl3pPr>
              <a:buNone/>
              <a:defRPr sz="2000"/>
            </a:lvl3pPr>
            <a:lvl4pPr>
              <a:buNone/>
              <a:defRPr sz="1800"/>
            </a:lvl4pPr>
            <a:lvl5pPr>
              <a:buNone/>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Text Placeholder 2"/>
          <p:cNvSpPr>
            <a:spLocks noGrp="1"/>
          </p:cNvSpPr>
          <p:nvPr>
            <p:ph type="body" idx="15"/>
          </p:nvPr>
        </p:nvSpPr>
        <p:spPr>
          <a:xfrm>
            <a:off x="4419600" y="5733256"/>
            <a:ext cx="3733800" cy="457200"/>
          </a:xfrm>
        </p:spPr>
        <p:txBody>
          <a:bodyPr anchor="b">
            <a:noAutofit/>
          </a:bodyPr>
          <a:lstStyle>
            <a:lvl1pPr marL="0" indent="0">
              <a:lnSpc>
                <a:spcPct val="150000"/>
              </a:lnSpc>
              <a:buNone/>
              <a:defRPr sz="1800" b="0">
                <a:solidFill>
                  <a:srgbClr val="F39E1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descr="Logo-C-trasparent.png"/>
          <p:cNvPicPr>
            <a:picLocks noChangeAspect="1"/>
          </p:cNvPicPr>
          <p:nvPr userDrawn="1"/>
        </p:nvPicPr>
        <p:blipFill>
          <a:blip r:embed="rId2" cstate="print"/>
          <a:stretch>
            <a:fillRect/>
          </a:stretch>
        </p:blipFill>
        <p:spPr>
          <a:xfrm>
            <a:off x="1259632" y="6237312"/>
            <a:ext cx="488367" cy="539120"/>
          </a:xfrm>
          <a:prstGeom prst="rect">
            <a:avLst/>
          </a:prstGeom>
        </p:spPr>
      </p:pic>
      <p:pic>
        <p:nvPicPr>
          <p:cNvPr id="16" name="Picture 15" descr="flag_white_high.jpg"/>
          <p:cNvPicPr>
            <a:picLocks noChangeAspect="1"/>
          </p:cNvPicPr>
          <p:nvPr userDrawn="1"/>
        </p:nvPicPr>
        <p:blipFill>
          <a:blip r:embed="rId3" cstate="print"/>
          <a:stretch>
            <a:fillRect/>
          </a:stretch>
        </p:blipFill>
        <p:spPr>
          <a:xfrm>
            <a:off x="533400" y="6381471"/>
            <a:ext cx="533400" cy="35310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0010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38115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62199"/>
            <a:ext cx="3811588"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F28A66A8-B7F4-44F4-B9D5-328B0046C0A8}" type="datetime1">
              <a:rPr lang="en-GB" smtClean="0"/>
              <a:pPr/>
              <a:t>06/02/2018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68953D-DFB0-4E8F-93C2-2DA73BD6FEE2}" type="slidenum">
              <a:rPr lang="en-GB" smtClean="0"/>
              <a:pPr/>
              <a:t>‹#›</a:t>
            </a:fld>
            <a:endParaRPr lang="en-GB"/>
          </a:p>
        </p:txBody>
      </p:sp>
      <p:sp>
        <p:nvSpPr>
          <p:cNvPr id="11" name="Text Placeholder 2"/>
          <p:cNvSpPr>
            <a:spLocks noGrp="1"/>
          </p:cNvSpPr>
          <p:nvPr>
            <p:ph type="body" idx="13"/>
          </p:nvPr>
        </p:nvSpPr>
        <p:spPr>
          <a:xfrm>
            <a:off x="4648200" y="1535114"/>
            <a:ext cx="38115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4"/>
          </p:nvPr>
        </p:nvSpPr>
        <p:spPr>
          <a:xfrm>
            <a:off x="4648200" y="2362200"/>
            <a:ext cx="3811588"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6" name="Picture 15" descr="Logo-C-trasparent.png"/>
          <p:cNvPicPr>
            <a:picLocks noChangeAspect="1"/>
          </p:cNvPicPr>
          <p:nvPr userDrawn="1"/>
        </p:nvPicPr>
        <p:blipFill>
          <a:blip r:embed="rId2" cstate="print"/>
          <a:stretch>
            <a:fillRect/>
          </a:stretch>
        </p:blipFill>
        <p:spPr>
          <a:xfrm>
            <a:off x="1259632" y="6237312"/>
            <a:ext cx="488367" cy="539120"/>
          </a:xfrm>
          <a:prstGeom prst="rect">
            <a:avLst/>
          </a:prstGeom>
        </p:spPr>
      </p:pic>
      <p:pic>
        <p:nvPicPr>
          <p:cNvPr id="17" name="Picture 16" descr="flag_white_high.jpg"/>
          <p:cNvPicPr>
            <a:picLocks noChangeAspect="1"/>
          </p:cNvPicPr>
          <p:nvPr userDrawn="1"/>
        </p:nvPicPr>
        <p:blipFill>
          <a:blip r:embed="rId3" cstate="print"/>
          <a:stretch>
            <a:fillRect/>
          </a:stretch>
        </p:blipFill>
        <p:spPr>
          <a:xfrm>
            <a:off x="533400" y="6381471"/>
            <a:ext cx="533400" cy="35310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descr="Untitled-2.png"/>
          <p:cNvPicPr>
            <a:picLocks noChangeAspect="1"/>
          </p:cNvPicPr>
          <p:nvPr/>
        </p:nvPicPr>
        <p:blipFill>
          <a:blip r:embed="rId17"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52400"/>
            <a:ext cx="80010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0010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C634A-6D2B-4AE3-A00A-DB9145ABE71B}" type="datetime1">
              <a:rPr lang="en-GB" smtClean="0"/>
              <a:pPr/>
              <a:t>06/02/2018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315200" y="6492875"/>
            <a:ext cx="1828800" cy="365125"/>
          </a:xfrm>
          <a:prstGeom prst="rect">
            <a:avLst/>
          </a:prstGeom>
        </p:spPr>
        <p:txBody>
          <a:bodyPr vert="horz" lIns="91440" tIns="45720" rIns="91440" bIns="45720" rtlCol="0" anchor="ctr"/>
          <a:lstStyle>
            <a:lvl1pPr algn="r">
              <a:defRPr sz="1200">
                <a:solidFill>
                  <a:srgbClr val="0EB3C5"/>
                </a:solidFill>
                <a:latin typeface="Arial" pitchFamily="34" charset="0"/>
                <a:cs typeface="Arial" pitchFamily="34" charset="0"/>
              </a:defRPr>
            </a:lvl1pPr>
          </a:lstStyle>
          <a:p>
            <a:fld id="{0C68953D-DFB0-4E8F-93C2-2DA73BD6FEE2}"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4" r:id="rId1"/>
    <p:sldLayoutId id="2147483649" r:id="rId2"/>
    <p:sldLayoutId id="2147483666" r:id="rId3"/>
    <p:sldLayoutId id="2147483651" r:id="rId4"/>
    <p:sldLayoutId id="2147483650" r:id="rId5"/>
    <p:sldLayoutId id="2147483661" r:id="rId6"/>
    <p:sldLayoutId id="2147483652" r:id="rId7"/>
    <p:sldLayoutId id="214748366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spcBef>
          <a:spcPct val="0"/>
        </a:spcBef>
        <a:buNone/>
        <a:defRPr sz="2700" b="1" u="none" strike="noStrike" kern="1200" cap="none" spc="0">
          <a:ln w="19050">
            <a:solidFill>
              <a:srgbClr val="008596"/>
            </a:solidFill>
            <a:prstDash val="solid"/>
          </a:ln>
          <a:solidFill>
            <a:srgbClr val="0EB3C5"/>
          </a:solidFill>
          <a:effectLst>
            <a:reflection blurRad="6350" stA="55000" endA="300" endPos="45500" dir="5400000" sy="-100000" algn="bl" rotWithShape="0"/>
          </a:effectLst>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200" kern="1200">
          <a:solidFill>
            <a:srgbClr val="008596"/>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200" kern="1200">
          <a:solidFill>
            <a:srgbClr val="008596"/>
          </a:solidFill>
          <a:latin typeface="+mj-lt"/>
          <a:ea typeface="+mn-ea"/>
          <a:cs typeface="+mn-cs"/>
        </a:defRPr>
      </a:lvl2pPr>
      <a:lvl3pPr marL="1143000" indent="-228600" algn="l" defTabSz="914400" rtl="0" eaLnBrk="1" latinLnBrk="0" hangingPunct="1">
        <a:spcBef>
          <a:spcPct val="20000"/>
        </a:spcBef>
        <a:buFont typeface="Wingdings" pitchFamily="2" charset="2"/>
        <a:buChar char="§"/>
        <a:defRPr sz="2200" kern="1200">
          <a:solidFill>
            <a:srgbClr val="008596"/>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200" kern="1200">
          <a:solidFill>
            <a:srgbClr val="008596"/>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200" kern="1200">
          <a:solidFill>
            <a:srgbClr val="008596"/>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bubbl.u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7772400" cy="1470025"/>
          </a:xfrm>
        </p:spPr>
        <p:txBody>
          <a:bodyPr>
            <a:normAutofit/>
          </a:bodyPr>
          <a:lstStyle/>
          <a:p>
            <a:r>
              <a:rPr lang="en-GB" dirty="0">
                <a:effectLst/>
              </a:rPr>
              <a:t>SSIBL </a:t>
            </a:r>
            <a:r>
              <a:rPr lang="et-EE" dirty="0">
                <a:effectLst/>
              </a:rPr>
              <a:t>kogemusõppe osana avatud õpikeskkonnas</a:t>
            </a:r>
            <a:endParaRPr lang="en-GB" dirty="0"/>
          </a:p>
        </p:txBody>
      </p:sp>
      <p:sp>
        <p:nvSpPr>
          <p:cNvPr id="3" name="Subtitle 2"/>
          <p:cNvSpPr>
            <a:spLocks noGrp="1"/>
          </p:cNvSpPr>
          <p:nvPr>
            <p:ph type="subTitle" idx="1"/>
          </p:nvPr>
        </p:nvSpPr>
        <p:spPr/>
        <p:txBody>
          <a:bodyPr/>
          <a:lstStyle/>
          <a:p>
            <a:r>
              <a:rPr lang="et-EE" dirty="0"/>
              <a:t>Energia avastuskeskus</a:t>
            </a:r>
            <a:endParaRPr lang="en-GB" dirty="0"/>
          </a:p>
        </p:txBody>
      </p:sp>
      <p:sp>
        <p:nvSpPr>
          <p:cNvPr id="6" name="Slide Number Placeholder 5"/>
          <p:cNvSpPr>
            <a:spLocks noGrp="1"/>
          </p:cNvSpPr>
          <p:nvPr>
            <p:ph type="sldNum" sz="quarter" idx="16"/>
          </p:nvPr>
        </p:nvSpPr>
        <p:spPr/>
        <p:txBody>
          <a:bodyPr/>
          <a:lstStyle/>
          <a:p>
            <a:fld id="{0C68953D-DFB0-4E8F-93C2-2DA73BD6FEE2}" type="slidenum">
              <a:rPr lang="en-GB" smtClean="0"/>
              <a:pPr/>
              <a:t>1</a:t>
            </a:fld>
            <a:endParaRPr lang="en-GB" dirty="0"/>
          </a:p>
        </p:txBody>
      </p:sp>
      <p:pic>
        <p:nvPicPr>
          <p:cNvPr id="8" name="Picture 7">
            <a:extLst>
              <a:ext uri="{FF2B5EF4-FFF2-40B4-BE49-F238E27FC236}">
                <a16:creationId xmlns:a16="http://schemas.microsoft.com/office/drawing/2014/main" id="{A929252A-F0A0-492A-ACAE-9502AC069C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19672" y="6237312"/>
            <a:ext cx="1165609" cy="414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a:effectLst/>
              </a:rPr>
              <a:t>1. etapp: Autentsete uurimisküsimuste püstitamine (Küsi)</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0C68953D-DFB0-4E8F-93C2-2DA73BD6FEE2}" type="slidenum">
              <a:rPr lang="en-GB" smtClean="0"/>
              <a:pPr/>
              <a:t>10</a:t>
            </a:fld>
            <a:endParaRPr lang="en-GB" dirty="0"/>
          </a:p>
        </p:txBody>
      </p:sp>
    </p:spTree>
    <p:extLst>
      <p:ext uri="{BB962C8B-B14F-4D97-AF65-F5344CB8AC3E}">
        <p14:creationId xmlns:p14="http://schemas.microsoft.com/office/powerpoint/2010/main" val="275808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Autentsed uurimisküsimused (1)</a:t>
            </a:r>
            <a:endParaRPr lang="en-GB" dirty="0"/>
          </a:p>
        </p:txBody>
      </p:sp>
      <p:sp>
        <p:nvSpPr>
          <p:cNvPr id="3" name="Content Placeholder 2"/>
          <p:cNvSpPr>
            <a:spLocks noGrp="1"/>
          </p:cNvSpPr>
          <p:nvPr>
            <p:ph idx="1"/>
          </p:nvPr>
        </p:nvSpPr>
        <p:spPr/>
        <p:txBody>
          <a:bodyPr>
            <a:normAutofit fontScale="85000" lnSpcReduction="10000"/>
          </a:bodyPr>
          <a:lstStyle/>
          <a:p>
            <a:r>
              <a:rPr lang="et-EE" sz="2400" dirty="0"/>
              <a:t>tulenevad probleemidest, mis on õpilastele huvitavad ja kaasahaaravad (isiklik autentsus) ning mille kaudu nad väljendavad oma tahet ning otsuseid, leiavad kollektiivseid vastuseid (sotsiaalne autentsus);</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pPr>
              <a:lnSpc>
                <a:spcPct val="115000"/>
              </a:lnSpc>
              <a:spcAft>
                <a:spcPts val="0"/>
              </a:spcAft>
            </a:pPr>
            <a:r>
              <a:rPr lang="et-EE" sz="2400" dirty="0"/>
              <a:t>hõlmavad pärismaailma, keerulisi, n-ö kahe teraga probleeme;</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on mõnikord loomult vastuolulised, kui ei saavutata omavahelist kokkulepet nendele pakutud lahenduste kohta või isegi selle kohta, kuidas uurimisküsimust esitada;</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kaasavad eri sugusid ja on sootundlikud;</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on probleemid või teemad, mida noored tõstatavad spontaanselt või (tõenäolisemalt) õpetajate juhendamise abil; </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eeldavad muutuste võimalikkust, st uurimisküsimus püstitatakse probleemide või teemade kohta, mida on võimalik lahendada või parandada, näiteks ühiskondlikult ja eetiliselt nähtavamaks või olulisemaks muutmise kaudu.</a:t>
            </a:r>
            <a:endParaRPr lang="et-EE" sz="2400" dirty="0">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68953D-DFB0-4E8F-93C2-2DA73BD6FEE2}" type="slidenum">
              <a:rPr lang="en-GB" smtClean="0"/>
              <a:pPr/>
              <a:t>11</a:t>
            </a:fld>
            <a:endParaRPr lang="en-GB" dirty="0"/>
          </a:p>
        </p:txBody>
      </p:sp>
    </p:spTree>
    <p:extLst>
      <p:ext uri="{BB962C8B-B14F-4D97-AF65-F5344CB8AC3E}">
        <p14:creationId xmlns:p14="http://schemas.microsoft.com/office/powerpoint/2010/main" val="202520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Autentsed uurimisküsimused (2)</a:t>
            </a:r>
            <a:endParaRPr lang="en-GB" dirty="0"/>
          </a:p>
        </p:txBody>
      </p:sp>
      <p:sp>
        <p:nvSpPr>
          <p:cNvPr id="3" name="Content Placeholder 2"/>
          <p:cNvSpPr>
            <a:spLocks noGrp="1"/>
          </p:cNvSpPr>
          <p:nvPr>
            <p:ph idx="1"/>
          </p:nvPr>
        </p:nvSpPr>
        <p:spPr/>
        <p:txBody>
          <a:bodyPr>
            <a:normAutofit/>
          </a:bodyPr>
          <a:lstStyle/>
          <a:p>
            <a:r>
              <a:rPr lang="et-EE" sz="2400" dirty="0"/>
              <a:t>Autentsed uurimusküsimused hõlmavad tihti teemasid, kus ühiskond ja teadus kohtuvad (ingl </a:t>
            </a:r>
            <a:r>
              <a:rPr lang="et-EE" sz="2400" dirty="0" err="1"/>
              <a:t>socio-scientific</a:t>
            </a:r>
            <a:r>
              <a:rPr lang="et-EE" sz="2400" dirty="0"/>
              <a:t> </a:t>
            </a:r>
            <a:r>
              <a:rPr lang="et-EE" sz="2400" dirty="0" err="1"/>
              <a:t>issues</a:t>
            </a:r>
            <a:r>
              <a:rPr lang="et-EE" sz="2400" dirty="0"/>
              <a:t>, SSI). </a:t>
            </a:r>
            <a:endParaRPr lang="et-EE" dirty="0"/>
          </a:p>
          <a:p>
            <a:r>
              <a:rPr lang="et-EE" dirty="0"/>
              <a:t>Uurimisküsimuste püstitamine on SSIBL-i ja efektiivse pedagoogika tuum. Tasub silmas pidada, et kõikide uurimisküsimustele omaste tingimuste täitmine ei ole iga kord tõenäoline. </a:t>
            </a:r>
          </a:p>
          <a:p>
            <a:r>
              <a:rPr lang="et-EE" dirty="0"/>
              <a:t>Õpilastele saab õpetada, kuidas ise uurimisküsimusi koostada.</a:t>
            </a: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12</a:t>
            </a:fld>
            <a:endParaRPr lang="en-GB" dirty="0"/>
          </a:p>
        </p:txBody>
      </p:sp>
    </p:spTree>
    <p:extLst>
      <p:ext uri="{BB962C8B-B14F-4D97-AF65-F5344CB8AC3E}">
        <p14:creationId xmlns:p14="http://schemas.microsoft.com/office/powerpoint/2010/main" val="1333871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latin typeface="Calibri" panose="020F0502020204030204" pitchFamily="34" charset="0"/>
                <a:ea typeface="Calibri" panose="020F0502020204030204" pitchFamily="34" charset="0"/>
              </a:rPr>
              <a:t>Teemad, kus ühiskond ja teadus kohtuvad (SSI) (1)</a:t>
            </a:r>
            <a:endParaRPr lang="en-GB" dirty="0"/>
          </a:p>
        </p:txBody>
      </p:sp>
      <p:sp>
        <p:nvSpPr>
          <p:cNvPr id="3" name="Content Placeholder 2"/>
          <p:cNvSpPr>
            <a:spLocks noGrp="1"/>
          </p:cNvSpPr>
          <p:nvPr>
            <p:ph idx="1"/>
          </p:nvPr>
        </p:nvSpPr>
        <p:spPr/>
        <p:txBody>
          <a:bodyPr>
            <a:normAutofit fontScale="92500" lnSpcReduction="10000"/>
          </a:bodyPr>
          <a:lstStyle/>
          <a:p>
            <a:r>
              <a:rPr lang="et-EE" dirty="0">
                <a:latin typeface="Calibri" panose="020F0502020204030204" pitchFamily="34" charset="0"/>
                <a:ea typeface="Calibri" panose="020F0502020204030204" pitchFamily="34" charset="0"/>
              </a:rPr>
              <a:t>Teemad, </a:t>
            </a:r>
            <a:r>
              <a:rPr lang="et-EE" dirty="0">
                <a:latin typeface="+mn-lt"/>
                <a:ea typeface="Calibri" panose="020F0502020204030204" pitchFamily="34" charset="0"/>
              </a:rPr>
              <a:t>kus ühiskond ja teadus kohtuvad, on tähistatud lühendiga SSI (ingl </a:t>
            </a:r>
            <a:r>
              <a:rPr lang="et-EE" i="1" dirty="0" err="1">
                <a:latin typeface="+mn-lt"/>
                <a:ea typeface="Calibri" panose="020F0502020204030204" pitchFamily="34" charset="0"/>
              </a:rPr>
              <a:t>socio-scientific</a:t>
            </a:r>
            <a:r>
              <a:rPr lang="et-EE" i="1" dirty="0">
                <a:latin typeface="+mn-lt"/>
                <a:ea typeface="Calibri" panose="020F0502020204030204" pitchFamily="34" charset="0"/>
              </a:rPr>
              <a:t> </a:t>
            </a:r>
            <a:r>
              <a:rPr lang="et-EE" i="1" dirty="0" err="1">
                <a:latin typeface="+mn-lt"/>
                <a:ea typeface="Calibri" panose="020F0502020204030204" pitchFamily="34" charset="0"/>
              </a:rPr>
              <a:t>issues</a:t>
            </a:r>
            <a:r>
              <a:rPr lang="et-EE" dirty="0">
                <a:latin typeface="+mn-lt"/>
                <a:ea typeface="Calibri" panose="020F0502020204030204" pitchFamily="34" charset="0"/>
              </a:rPr>
              <a:t>). </a:t>
            </a:r>
          </a:p>
          <a:p>
            <a:r>
              <a:rPr lang="et-EE" dirty="0">
                <a:latin typeface="+mn-lt"/>
                <a:ea typeface="Calibri" panose="020F0502020204030204" pitchFamily="34" charset="0"/>
              </a:rPr>
              <a:t>Nende teemade käsitlemisel kasutatakse ühiskondlike probleemide lahendamiseks teaduslikke uurimistulemusi. </a:t>
            </a:r>
            <a:endParaRPr lang="en-GB" dirty="0">
              <a:latin typeface="+mn-lt"/>
            </a:endParaRPr>
          </a:p>
          <a:p>
            <a:r>
              <a:rPr lang="et-EE" dirty="0">
                <a:latin typeface="+mn-lt"/>
              </a:rPr>
              <a:t>Mõnikord võivad </a:t>
            </a:r>
            <a:r>
              <a:rPr lang="et-EE" dirty="0" err="1">
                <a:latin typeface="+mn-lt"/>
              </a:rPr>
              <a:t>SSI-d</a:t>
            </a:r>
            <a:r>
              <a:rPr lang="et-EE" dirty="0">
                <a:latin typeface="+mn-lt"/>
              </a:rPr>
              <a:t> esineda dilemma või vastuolu vormis, aga see ei pruugi alati nii olla.</a:t>
            </a:r>
          </a:p>
          <a:p>
            <a:pPr lvl="1"/>
            <a:r>
              <a:rPr lang="et-EE" sz="2400" dirty="0"/>
              <a:t>Töörühmas osalejad võivad olla ühisel arvamusel ja töötada koos probleemile parima lahenduse leidmiseks. </a:t>
            </a:r>
          </a:p>
          <a:p>
            <a:pPr lvl="1"/>
            <a:r>
              <a:rPr lang="et-EE" sz="2400" dirty="0"/>
              <a:t>Osalejate vahel võib ka esineda olulisi erimeelsusi, kui osapooltel on vastandlikud, ent hästi põhjendatud argumendid – nt inimesed võivad nõustuda, et kliimamuutus on pakiline probleem, aga mitte nõustuda selles, mis oleks parim viis probleemi lahendada.</a:t>
            </a:r>
            <a:endParaRPr lang="et-EE" sz="2400" dirty="0">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68953D-DFB0-4E8F-93C2-2DA73BD6FEE2}" type="slidenum">
              <a:rPr lang="en-GB" smtClean="0"/>
              <a:pPr/>
              <a:t>13</a:t>
            </a:fld>
            <a:endParaRPr lang="en-GB" dirty="0"/>
          </a:p>
        </p:txBody>
      </p:sp>
    </p:spTree>
    <p:extLst>
      <p:ext uri="{BB962C8B-B14F-4D97-AF65-F5344CB8AC3E}">
        <p14:creationId xmlns:p14="http://schemas.microsoft.com/office/powerpoint/2010/main" val="1622536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SSI kohta küsimuste püstitamine</a:t>
            </a:r>
            <a:endParaRPr lang="en-GB" dirty="0"/>
          </a:p>
        </p:txBody>
      </p:sp>
      <p:sp>
        <p:nvSpPr>
          <p:cNvPr id="3" name="Content Placeholder 2"/>
          <p:cNvSpPr>
            <a:spLocks noGrp="1"/>
          </p:cNvSpPr>
          <p:nvPr>
            <p:ph idx="1"/>
          </p:nvPr>
        </p:nvSpPr>
        <p:spPr/>
        <p:txBody>
          <a:bodyPr>
            <a:normAutofit fontScale="77500" lnSpcReduction="20000"/>
          </a:bodyPr>
          <a:lstStyle/>
          <a:p>
            <a:r>
              <a:rPr lang="et-EE" sz="2400" i="1" dirty="0"/>
              <a:t>Lahkhelid või vastuolud </a:t>
            </a:r>
          </a:p>
          <a:p>
            <a:r>
              <a:rPr lang="et-EE" i="1" dirty="0"/>
              <a:t>Arutluskäik</a:t>
            </a:r>
          </a:p>
          <a:p>
            <a:pPr lvl="1"/>
            <a:r>
              <a:rPr lang="et-EE" sz="2400" dirty="0"/>
              <a:t>Kui õpilased arutlevad mõne küsimuse üle, toetudes seejuures oma igapäevasele kogemusele, kasutavad nad mitteformaalsest arutluskäiku. </a:t>
            </a:r>
          </a:p>
          <a:p>
            <a:pPr lvl="1"/>
            <a:r>
              <a:rPr lang="et-EE" sz="2400" dirty="0"/>
              <a:t>Arvamuse põhjendamine teadusuuringute tulemustest loogilisi järeldusi tehes on formaalne arutluskäik. </a:t>
            </a:r>
            <a:endParaRPr lang="et-EE" i="1" dirty="0"/>
          </a:p>
          <a:p>
            <a:pPr marL="0" indent="0">
              <a:buNone/>
            </a:pPr>
            <a:r>
              <a:rPr lang="et-EE" dirty="0" err="1"/>
              <a:t>SSI-de</a:t>
            </a:r>
            <a:r>
              <a:rPr lang="et-EE" dirty="0"/>
              <a:t> kaasamine toetab loodus- ja täppisteaduste õppimist, kuigi õppimine on tulemuslikum siis, kui õpilased on teemast huvitatud. </a:t>
            </a:r>
          </a:p>
          <a:p>
            <a:pPr marL="0" indent="0">
              <a:buNone/>
            </a:pPr>
            <a:endParaRPr lang="et-EE" i="1" dirty="0"/>
          </a:p>
          <a:p>
            <a:r>
              <a:rPr lang="et-EE" i="1" dirty="0">
                <a:latin typeface="Calibri" panose="020F0502020204030204" pitchFamily="34" charset="0"/>
                <a:ea typeface="Calibri" panose="020F0502020204030204" pitchFamily="34" charset="0"/>
              </a:rPr>
              <a:t>Määramatused</a:t>
            </a:r>
            <a:r>
              <a:rPr lang="et-EE" dirty="0">
                <a:latin typeface="Calibri" panose="020F0502020204030204" pitchFamily="34" charset="0"/>
                <a:ea typeface="Calibri" panose="020F0502020204030204" pitchFamily="34" charset="0"/>
              </a:rPr>
              <a:t>. Mitmed </a:t>
            </a:r>
            <a:r>
              <a:rPr lang="et-EE" dirty="0" err="1">
                <a:latin typeface="Calibri" panose="020F0502020204030204" pitchFamily="34" charset="0"/>
                <a:ea typeface="Calibri" panose="020F0502020204030204" pitchFamily="34" charset="0"/>
              </a:rPr>
              <a:t>SSI-d</a:t>
            </a:r>
            <a:r>
              <a:rPr lang="et-EE" dirty="0">
                <a:latin typeface="Calibri" panose="020F0502020204030204" pitchFamily="34" charset="0"/>
                <a:ea typeface="Calibri" panose="020F0502020204030204" pitchFamily="34" charset="0"/>
              </a:rPr>
              <a:t> eeldavad määramatuse mõistmist ja riskide hindamist, näiteks mõõteriista täpsusest sõltuvat määramatust, sotsiaalset määramatust jne.</a:t>
            </a:r>
          </a:p>
          <a:p>
            <a:r>
              <a:rPr lang="et-EE" i="1" dirty="0">
                <a:latin typeface="Calibri" panose="020F0502020204030204" pitchFamily="34" charset="0"/>
                <a:ea typeface="Calibri" panose="020F0502020204030204" pitchFamily="34" charset="0"/>
              </a:rPr>
              <a:t>Risk</a:t>
            </a:r>
            <a:r>
              <a:rPr lang="et-EE" dirty="0">
                <a:latin typeface="Calibri" panose="020F0502020204030204" pitchFamily="34" charset="0"/>
                <a:ea typeface="Calibri" panose="020F0502020204030204" pitchFamily="34" charset="0"/>
              </a:rPr>
              <a:t> tähendab ohu tekkimise võimalust: </a:t>
            </a:r>
          </a:p>
          <a:p>
            <a:pPr lvl="1"/>
            <a:r>
              <a:rPr lang="et-EE" i="1" dirty="0">
                <a:latin typeface="Calibri" panose="020F0502020204030204" pitchFamily="34" charset="0"/>
              </a:rPr>
              <a:t>Suhteline risk</a:t>
            </a:r>
            <a:endParaRPr lang="en-US" i="1" dirty="0"/>
          </a:p>
          <a:p>
            <a:pPr lvl="1"/>
            <a:r>
              <a:rPr lang="et-EE" i="1" dirty="0"/>
              <a:t>Absoluutne risk</a:t>
            </a:r>
            <a:endParaRPr lang="et-EE" dirty="0"/>
          </a:p>
          <a:p>
            <a:pPr lvl="1"/>
            <a:r>
              <a:rPr lang="et-EE" dirty="0">
                <a:latin typeface="Calibri" panose="020F0502020204030204" pitchFamily="34" charset="0"/>
                <a:ea typeface="Calibri" panose="020F0502020204030204" pitchFamily="34" charset="0"/>
              </a:rPr>
              <a:t>ka muud tegurid peale tõenäosuse mõjutavad riski hindamist.</a:t>
            </a: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14</a:t>
            </a:fld>
            <a:endParaRPr lang="en-GB" dirty="0"/>
          </a:p>
        </p:txBody>
      </p:sp>
    </p:spTree>
    <p:extLst>
      <p:ext uri="{BB962C8B-B14F-4D97-AF65-F5344CB8AC3E}">
        <p14:creationId xmlns:p14="http://schemas.microsoft.com/office/powerpoint/2010/main" val="3576190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latin typeface="Calibri" panose="020F0502020204030204" pitchFamily="34" charset="0"/>
                <a:ea typeface="Calibri" panose="020F0502020204030204" pitchFamily="34" charset="0"/>
              </a:rPr>
              <a:t>Teemad, kus ühiskond ja teadus kohtuvad (SSI) (2)</a:t>
            </a:r>
            <a:endParaRPr lang="en-GB" dirty="0"/>
          </a:p>
        </p:txBody>
      </p:sp>
      <p:sp>
        <p:nvSpPr>
          <p:cNvPr id="3" name="Content Placeholder 2"/>
          <p:cNvSpPr>
            <a:spLocks noGrp="1"/>
          </p:cNvSpPr>
          <p:nvPr>
            <p:ph idx="1"/>
          </p:nvPr>
        </p:nvSpPr>
        <p:spPr/>
        <p:txBody>
          <a:bodyPr/>
          <a:lstStyle/>
          <a:p>
            <a:r>
              <a:rPr lang="et-EE" dirty="0" err="1"/>
              <a:t>SSI-de</a:t>
            </a:r>
            <a:r>
              <a:rPr lang="et-EE" dirty="0"/>
              <a:t> puhul võib esineda mitut tüüpi vastuolusid</a:t>
            </a:r>
          </a:p>
          <a:p>
            <a:pPr marL="0" indent="0">
              <a:buNone/>
            </a:pPr>
            <a:endParaRPr lang="et-EE" dirty="0"/>
          </a:p>
          <a:p>
            <a:pPr marL="0" indent="0">
              <a:buNone/>
            </a:pPr>
            <a:r>
              <a:rPr lang="et-EE" dirty="0"/>
              <a:t>Mõnikord pakuvad õpilased ise välja probleemi või küsimused, millest nad on huvitatud. Veel tõenäolisem on aga, et õpetaja aitab neis huvi tekitada, kasutades seejuures näiteks fotosid, videoklippe või sotsiaalmeediat, mis on õpilaste igapäevaeluga seotud. </a:t>
            </a: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15</a:t>
            </a:fld>
            <a:endParaRPr lang="en-GB" dirty="0"/>
          </a:p>
        </p:txBody>
      </p:sp>
    </p:spTree>
    <p:extLst>
      <p:ext uri="{BB962C8B-B14F-4D97-AF65-F5344CB8AC3E}">
        <p14:creationId xmlns:p14="http://schemas.microsoft.com/office/powerpoint/2010/main" val="1822569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148064" y="1676400"/>
            <a:ext cx="3312368" cy="4499248"/>
          </a:xfrm>
        </p:spPr>
        <p:txBody>
          <a:bodyPr>
            <a:normAutofit lnSpcReduction="10000"/>
          </a:bodyPr>
          <a:lstStyle/>
          <a:p>
            <a:r>
              <a:rPr lang="et-EE" dirty="0">
                <a:latin typeface="Calibri" panose="020F0502020204030204" pitchFamily="34" charset="0"/>
                <a:ea typeface="Calibri" panose="020F0502020204030204" pitchFamily="34" charset="0"/>
              </a:rPr>
              <a:t>Joonise pealmistes kihtides kujutatud RRI ja kriitiline kodanikuühiskond (CE) on sotsiaalse õigluse üldised printsiibid. </a:t>
            </a:r>
          </a:p>
          <a:p>
            <a:r>
              <a:rPr lang="et-EE" dirty="0">
                <a:latin typeface="Calibri" panose="020F0502020204030204" pitchFamily="34" charset="0"/>
                <a:ea typeface="Calibri" panose="020F0502020204030204" pitchFamily="34" charset="0"/>
              </a:rPr>
              <a:t>Joonise tuumas kujutatud SSI ja IBSE (</a:t>
            </a:r>
            <a:r>
              <a:rPr lang="et-EE" dirty="0"/>
              <a:t>loodusteaduste uurimuslik õpe</a:t>
            </a:r>
            <a:r>
              <a:rPr lang="et-EE" dirty="0">
                <a:latin typeface="Calibri" panose="020F0502020204030204" pitchFamily="34" charset="0"/>
                <a:ea typeface="Calibri" panose="020F0502020204030204" pitchFamily="34" charset="0"/>
              </a:rPr>
              <a:t>) realiseerivad need printsiibid ametlikes ja mitteametlikes teaduskontekstides. </a:t>
            </a:r>
            <a:endParaRPr lang="en-GB" dirty="0"/>
          </a:p>
        </p:txBody>
      </p:sp>
      <p:sp>
        <p:nvSpPr>
          <p:cNvPr id="2" name="Title 1"/>
          <p:cNvSpPr>
            <a:spLocks noGrp="1"/>
          </p:cNvSpPr>
          <p:nvPr>
            <p:ph type="title"/>
          </p:nvPr>
        </p:nvSpPr>
        <p:spPr/>
        <p:txBody>
          <a:bodyPr/>
          <a:lstStyle/>
          <a:p>
            <a:r>
              <a:rPr lang="et-EE" dirty="0"/>
              <a:t>SSIBL-i komponendid</a:t>
            </a: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16</a:t>
            </a:fld>
            <a:endParaRPr lang="en-GB" dirty="0"/>
          </a:p>
        </p:txBody>
      </p:sp>
      <p:pic>
        <p:nvPicPr>
          <p:cNvPr id="11" name="Content Placeholder 6"/>
          <p:cNvPicPr>
            <a:picLocks noChangeAspect="1"/>
          </p:cNvPicPr>
          <p:nvPr/>
        </p:nvPicPr>
        <p:blipFill>
          <a:blip r:embed="rId2"/>
          <a:stretch>
            <a:fillRect/>
          </a:stretch>
        </p:blipFill>
        <p:spPr>
          <a:xfrm>
            <a:off x="457200" y="1484784"/>
            <a:ext cx="4690864" cy="4690864"/>
          </a:xfrm>
          <a:prstGeom prst="rect">
            <a:avLst/>
          </a:prstGeom>
        </p:spPr>
      </p:pic>
    </p:spTree>
    <p:extLst>
      <p:ext uri="{BB962C8B-B14F-4D97-AF65-F5344CB8AC3E}">
        <p14:creationId xmlns:p14="http://schemas.microsoft.com/office/powerpoint/2010/main" val="2269278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t-EE" dirty="0"/>
              <a:t>Vastutustundlik teadus ja innovatsioon (</a:t>
            </a:r>
            <a:r>
              <a:rPr lang="en-US" dirty="0"/>
              <a:t>RRI</a:t>
            </a:r>
            <a:r>
              <a:rPr lang="et-EE" dirty="0"/>
              <a:t>, </a:t>
            </a:r>
            <a:r>
              <a:rPr lang="en-GB" dirty="0"/>
              <a:t>Responsible research and innovation</a:t>
            </a:r>
            <a:r>
              <a:rPr lang="et-EE" dirty="0"/>
              <a:t>)</a:t>
            </a:r>
            <a:endParaRPr lang="en-GB" dirty="0"/>
          </a:p>
        </p:txBody>
      </p:sp>
      <p:sp>
        <p:nvSpPr>
          <p:cNvPr id="6" name="Content Placeholder 5"/>
          <p:cNvSpPr>
            <a:spLocks noGrp="1"/>
          </p:cNvSpPr>
          <p:nvPr>
            <p:ph idx="1"/>
          </p:nvPr>
        </p:nvSpPr>
        <p:spPr>
          <a:xfrm>
            <a:off x="457200" y="1676400"/>
            <a:ext cx="8003232" cy="4704928"/>
          </a:xfrm>
        </p:spPr>
        <p:txBody>
          <a:bodyPr>
            <a:normAutofit fontScale="85000" lnSpcReduction="10000"/>
          </a:bodyPr>
          <a:lstStyle/>
          <a:p>
            <a:r>
              <a:rPr lang="et-EE" dirty="0"/>
              <a:t>RRI </a:t>
            </a:r>
            <a:r>
              <a:rPr lang="et-EE" sz="2400" dirty="0"/>
              <a:t>on kasutuses peamiselt teaduse ja innovatsiooni vallas.</a:t>
            </a:r>
          </a:p>
          <a:p>
            <a:r>
              <a:rPr lang="et-EE" sz="2400" dirty="0"/>
              <a:t>RRI eesmärk on peegeldada avalikkuse ja seotud osapoolte vastastikuse koostoimise olulisust teaduse ja tehnoloogia tootearenduses – tähtis on töötada inimestega koos ja nende hüvanguks. </a:t>
            </a:r>
          </a:p>
          <a:p>
            <a:r>
              <a:rPr lang="et-EE" sz="2400" dirty="0"/>
              <a:t>Kuidas saab teadus ja tööstus arendada teadmisi ja tehnoloogiat, mis on ühiskonnas soovitud, eetiliselt vastuvõetav ja jätkusuutlik? Näiteks: </a:t>
            </a:r>
          </a:p>
          <a:p>
            <a:pPr lvl="1"/>
            <a:r>
              <a:rPr lang="et-EE" sz="2400" dirty="0"/>
              <a:t>kas geenitesti komplektid, mida saab tellida interneti teel, on ühiskondlikult heakskiidetud? </a:t>
            </a:r>
          </a:p>
          <a:p>
            <a:pPr lvl="1"/>
            <a:r>
              <a:rPr lang="et-EE" sz="2400" dirty="0"/>
              <a:t>Kuidas saame piirata vaeste ekspluateerimist mäetööstuses (ja milline on eetiliselt vastuvõetav lahendus)? </a:t>
            </a:r>
          </a:p>
          <a:p>
            <a:pPr lvl="1"/>
            <a:r>
              <a:rPr lang="et-EE" sz="2400" dirty="0"/>
              <a:t>Kuidas kindlustame, et uued tootmisprotsessid ja tooted on jätkusuutlikud nii keskkonna kui ka poliitilisest või ühiskondlikust vaatest? </a:t>
            </a:r>
          </a:p>
          <a:p>
            <a:pPr marL="57150" indent="0">
              <a:buNone/>
            </a:pPr>
            <a:r>
              <a:rPr lang="et-EE" sz="2400" dirty="0"/>
              <a:t>Termin RRI on kasutusele võetud alles hiljuti ning see on oluline osa Euroopa Liidu teaduse ja tehnoloogia strateegiast.</a:t>
            </a: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17</a:t>
            </a:fld>
            <a:endParaRPr lang="en-GB"/>
          </a:p>
        </p:txBody>
      </p:sp>
    </p:spTree>
    <p:extLst>
      <p:ext uri="{BB962C8B-B14F-4D97-AF65-F5344CB8AC3E}">
        <p14:creationId xmlns:p14="http://schemas.microsoft.com/office/powerpoint/2010/main" val="136020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a:effectLst/>
              </a:rPr>
              <a:t>2. etapp: Jõustamine (</a:t>
            </a:r>
            <a:r>
              <a:rPr lang="en-GB" dirty="0" err="1">
                <a:effectLst/>
              </a:rPr>
              <a:t>saa</a:t>
            </a:r>
            <a:r>
              <a:rPr lang="en-GB" dirty="0">
                <a:effectLst/>
              </a:rPr>
              <a:t> </a:t>
            </a:r>
            <a:r>
              <a:rPr lang="en-GB" dirty="0" err="1">
                <a:effectLst/>
              </a:rPr>
              <a:t>teada</a:t>
            </a:r>
            <a:r>
              <a:rPr lang="et-EE" dirty="0">
                <a:effectLst/>
              </a:rPr>
              <a:t>)</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0C68953D-DFB0-4E8F-93C2-2DA73BD6FEE2}" type="slidenum">
              <a:rPr lang="en-GB" smtClean="0"/>
              <a:pPr/>
              <a:t>18</a:t>
            </a:fld>
            <a:endParaRPr lang="en-GB"/>
          </a:p>
        </p:txBody>
      </p:sp>
    </p:spTree>
    <p:extLst>
      <p:ext uri="{BB962C8B-B14F-4D97-AF65-F5344CB8AC3E}">
        <p14:creationId xmlns:p14="http://schemas.microsoft.com/office/powerpoint/2010/main" val="188160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t-EE" dirty="0"/>
              <a:t>Küsimustest lahenduste ja tegudeni</a:t>
            </a:r>
            <a:endParaRPr lang="en-GB" dirty="0"/>
          </a:p>
        </p:txBody>
      </p:sp>
      <p:sp>
        <p:nvSpPr>
          <p:cNvPr id="9" name="Content Placeholder 8"/>
          <p:cNvSpPr>
            <a:spLocks noGrp="1"/>
          </p:cNvSpPr>
          <p:nvPr>
            <p:ph idx="1"/>
          </p:nvPr>
        </p:nvSpPr>
        <p:spPr/>
        <p:txBody>
          <a:bodyPr>
            <a:normAutofit/>
          </a:bodyPr>
          <a:lstStyle/>
          <a:p>
            <a:pPr marL="0" indent="0">
              <a:buNone/>
            </a:pPr>
            <a:r>
              <a:rPr lang="et-EE" sz="2400" dirty="0"/>
              <a:t>Küsimusest lahenduseni ja sealt tegudeni jõudmiseks, peab teadus- ja arendustegevus inimesi kaasama ja nende osalust võimaldama, kaasates uurimispõhist õpet ja arusaama teaduse ja ühiskonna vahelistest seostest. </a:t>
            </a:r>
          </a:p>
          <a:p>
            <a:pPr marL="0" indent="0">
              <a:buNone/>
            </a:pPr>
            <a:r>
              <a:rPr lang="et-EE" sz="2400" dirty="0"/>
              <a:t>Seosed hõlmavad seejuures kolme perspektiivi: </a:t>
            </a:r>
          </a:p>
          <a:p>
            <a:pPr>
              <a:lnSpc>
                <a:spcPct val="115000"/>
              </a:lnSpc>
              <a:spcAft>
                <a:spcPts val="0"/>
              </a:spcAft>
            </a:pPr>
            <a:r>
              <a:rPr lang="et-EE" sz="2400" dirty="0"/>
              <a:t>Isiklikku (Mida tähendab see minu jaoks?);</a:t>
            </a:r>
          </a:p>
          <a:p>
            <a:pPr>
              <a:lnSpc>
                <a:spcPct val="115000"/>
              </a:lnSpc>
              <a:spcAft>
                <a:spcPts val="0"/>
              </a:spcAft>
            </a:pPr>
            <a:r>
              <a:rPr lang="et-EE" sz="2400" dirty="0"/>
              <a:t>Ühiskondlikku (Mida tähendab see minu pere, sõprade, kogukonna jaoks?);</a:t>
            </a:r>
          </a:p>
          <a:p>
            <a:pPr>
              <a:lnSpc>
                <a:spcPct val="115000"/>
              </a:lnSpc>
              <a:spcAft>
                <a:spcPts val="0"/>
              </a:spcAft>
            </a:pPr>
            <a:r>
              <a:rPr lang="et-EE" sz="2400" dirty="0"/>
              <a:t>Globaalset (Mida tähendab see veel üldisemalt?).  </a:t>
            </a:r>
            <a:endParaRPr lang="et-EE" sz="2400" dirty="0">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68953D-DFB0-4E8F-93C2-2DA73BD6FEE2}" type="slidenum">
              <a:rPr lang="en-GB" smtClean="0"/>
              <a:pPr/>
              <a:t>19</a:t>
            </a:fld>
            <a:endParaRPr lang="en-GB"/>
          </a:p>
        </p:txBody>
      </p:sp>
    </p:spTree>
    <p:extLst>
      <p:ext uri="{BB962C8B-B14F-4D97-AF65-F5344CB8AC3E}">
        <p14:creationId xmlns:p14="http://schemas.microsoft.com/office/powerpoint/2010/main" val="581517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Sessioon 1</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0C68953D-DFB0-4E8F-93C2-2DA73BD6FEE2}" type="slidenum">
              <a:rPr lang="en-GB" smtClean="0"/>
              <a:pPr/>
              <a:t>2</a:t>
            </a:fld>
            <a:endParaRPr lang="en-GB"/>
          </a:p>
        </p:txBody>
      </p:sp>
    </p:spTree>
    <p:extLst>
      <p:ext uri="{BB962C8B-B14F-4D97-AF65-F5344CB8AC3E}">
        <p14:creationId xmlns:p14="http://schemas.microsoft.com/office/powerpoint/2010/main" val="1323707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800" dirty="0">
                <a:effectLst/>
              </a:rPr>
              <a:t>Loodusteaduste uurimuslik õpe (IBSE)</a:t>
            </a:r>
            <a:br>
              <a:rPr lang="et-EE" sz="2800" dirty="0">
                <a:effectLst/>
                <a:ea typeface="Calibri" panose="020F0502020204030204" pitchFamily="34" charset="0"/>
                <a:cs typeface="Times New Roman" panose="02020603050405020304" pitchFamily="18" charset="0"/>
              </a:rPr>
            </a:br>
            <a:r>
              <a:rPr lang="et-EE" dirty="0"/>
              <a:t>(1)</a:t>
            </a:r>
            <a:endParaRPr lang="en-GB" dirty="0"/>
          </a:p>
        </p:txBody>
      </p:sp>
      <p:sp>
        <p:nvSpPr>
          <p:cNvPr id="3" name="Content Placeholder 2"/>
          <p:cNvSpPr>
            <a:spLocks noGrp="1"/>
          </p:cNvSpPr>
          <p:nvPr>
            <p:ph idx="1"/>
          </p:nvPr>
        </p:nvSpPr>
        <p:spPr>
          <a:xfrm>
            <a:off x="457200" y="1295400"/>
            <a:ext cx="8003232" cy="4725888"/>
          </a:xfrm>
        </p:spPr>
        <p:txBody>
          <a:bodyPr>
            <a:normAutofit fontScale="85000" lnSpcReduction="20000"/>
          </a:bodyPr>
          <a:lstStyle/>
          <a:p>
            <a:pPr marL="0" indent="0">
              <a:buNone/>
            </a:pPr>
            <a:r>
              <a:rPr lang="et-EE" sz="2400" dirty="0"/>
              <a:t>Loodusteaduste uurimuslik õpe on toimib n-ö jõustamise etapis.</a:t>
            </a:r>
          </a:p>
          <a:p>
            <a:pPr marL="0" indent="0">
              <a:buNone/>
            </a:pPr>
            <a:endParaRPr lang="et-EE" dirty="0"/>
          </a:p>
          <a:p>
            <a:pPr marL="0" indent="0">
              <a:buNone/>
            </a:pPr>
            <a:r>
              <a:rPr lang="et-EE" sz="2400" dirty="0"/>
              <a:t>Õpilased vajavad oskusi ja teadmisi, et esitada piisavaid tõendeid uurimisküsimusele lahenduste leidmiseks. Need oskused on mitmekülgsed, sest:</a:t>
            </a:r>
          </a:p>
          <a:p>
            <a:r>
              <a:rPr lang="et-EE" sz="2400" dirty="0"/>
              <a:t>tähendavad koostööd teistega,</a:t>
            </a:r>
          </a:p>
          <a:p>
            <a:r>
              <a:rPr lang="et-EE" sz="2400" dirty="0"/>
              <a:t>osapoolte seisukohtade välja selgitamist </a:t>
            </a:r>
          </a:p>
          <a:p>
            <a:r>
              <a:rPr lang="et-EE" sz="2400" dirty="0"/>
              <a:t>katsete tegemist (sh uute ideede tekkimist ja nende testimist, andmete kogumist ja hindamist; arusaamist, et kogutud andmed ja nende tõlgendamine võib olla ebamäärane; ja andmete üle arutluse tulemusena uute uurimisküsimuste püstitamist.)</a:t>
            </a:r>
          </a:p>
          <a:p>
            <a:r>
              <a:rPr lang="et-EE" sz="2400" dirty="0"/>
              <a:t>Kui õpilased on andmed kogunud, peavad nad välja selgitama, kuidas see aitab neil oma küsimustele vastata.</a:t>
            </a:r>
          </a:p>
          <a:p>
            <a:pPr marL="0" indent="0">
              <a:buNone/>
            </a:pPr>
            <a:endParaRPr lang="et-EE" sz="2400" dirty="0"/>
          </a:p>
          <a:p>
            <a:pPr marL="0" indent="0">
              <a:buNone/>
            </a:pPr>
            <a:r>
              <a:rPr lang="et-EE" sz="2400" dirty="0"/>
              <a:t>Õpetajad võivad õpilasi toetada, eriti juhul, kui uurimuslik õpe on uus. Esialgu võivad õpetajad püstitada õpilastele uurimiseks konkreetse küsimuse.</a:t>
            </a:r>
          </a:p>
        </p:txBody>
      </p:sp>
      <p:sp>
        <p:nvSpPr>
          <p:cNvPr id="4" name="Slide Number Placeholder 3"/>
          <p:cNvSpPr>
            <a:spLocks noGrp="1"/>
          </p:cNvSpPr>
          <p:nvPr>
            <p:ph type="sldNum" sz="quarter" idx="12"/>
          </p:nvPr>
        </p:nvSpPr>
        <p:spPr/>
        <p:txBody>
          <a:bodyPr/>
          <a:lstStyle/>
          <a:p>
            <a:fld id="{0C68953D-DFB0-4E8F-93C2-2DA73BD6FEE2}" type="slidenum">
              <a:rPr lang="en-GB" smtClean="0"/>
              <a:pPr/>
              <a:t>20</a:t>
            </a:fld>
            <a:endParaRPr lang="en-GB" dirty="0"/>
          </a:p>
        </p:txBody>
      </p:sp>
    </p:spTree>
    <p:extLst>
      <p:ext uri="{BB962C8B-B14F-4D97-AF65-F5344CB8AC3E}">
        <p14:creationId xmlns:p14="http://schemas.microsoft.com/office/powerpoint/2010/main" val="3755331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400" dirty="0">
                <a:effectLst/>
              </a:rPr>
              <a:t>Loodusteaduste uurimuslik õpe</a:t>
            </a:r>
            <a:r>
              <a:rPr lang="en-GB" dirty="0"/>
              <a:t> (IBSE)</a:t>
            </a:r>
            <a:r>
              <a:rPr lang="et-EE" dirty="0"/>
              <a:t> (2)</a:t>
            </a:r>
            <a:endParaRPr lang="en-GB" dirty="0"/>
          </a:p>
        </p:txBody>
      </p:sp>
      <p:sp>
        <p:nvSpPr>
          <p:cNvPr id="3" name="Content Placeholder 2"/>
          <p:cNvSpPr>
            <a:spLocks noGrp="1"/>
          </p:cNvSpPr>
          <p:nvPr>
            <p:ph idx="1"/>
          </p:nvPr>
        </p:nvSpPr>
        <p:spPr/>
        <p:txBody>
          <a:bodyPr/>
          <a:lstStyle/>
          <a:p>
            <a:pPr marL="0" indent="0">
              <a:buNone/>
            </a:pPr>
            <a:r>
              <a:rPr lang="et-EE" dirty="0"/>
              <a:t>IBSE omadused SSIBL-i </a:t>
            </a:r>
            <a:r>
              <a:rPr lang="et-EE" i="1" dirty="0"/>
              <a:t>raames</a:t>
            </a:r>
            <a:r>
              <a:rPr lang="et-EE" dirty="0"/>
              <a:t>:</a:t>
            </a:r>
          </a:p>
          <a:p>
            <a:r>
              <a:rPr lang="et-EE" dirty="0"/>
              <a:t>küsimused on avatud, </a:t>
            </a:r>
          </a:p>
          <a:p>
            <a:r>
              <a:rPr lang="en-US" dirty="0"/>
              <a:t>k</a:t>
            </a:r>
            <a:r>
              <a:rPr lang="et-EE" dirty="0" err="1"/>
              <a:t>üsimused</a:t>
            </a:r>
            <a:r>
              <a:rPr lang="et-EE" dirty="0"/>
              <a:t> pole ette määratud</a:t>
            </a:r>
          </a:p>
          <a:p>
            <a:r>
              <a:rPr lang="en-US" dirty="0"/>
              <a:t>m</a:t>
            </a:r>
            <a:r>
              <a:rPr lang="et-EE" dirty="0" err="1"/>
              <a:t>itmekesised</a:t>
            </a:r>
            <a:r>
              <a:rPr lang="et-EE" dirty="0"/>
              <a:t> meetodid, st võivad sisaldada eksperimente, küsitlusi ja debatte.</a:t>
            </a: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21</a:t>
            </a:fld>
            <a:endParaRPr lang="en-GB" dirty="0"/>
          </a:p>
        </p:txBody>
      </p:sp>
    </p:spTree>
    <p:extLst>
      <p:ext uri="{BB962C8B-B14F-4D97-AF65-F5344CB8AC3E}">
        <p14:creationId xmlns:p14="http://schemas.microsoft.com/office/powerpoint/2010/main" val="3731295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err="1"/>
              <a:t>Näiteid</a:t>
            </a:r>
            <a:r>
              <a:rPr lang="en-GB" b="0" dirty="0"/>
              <a:t> </a:t>
            </a:r>
            <a:r>
              <a:rPr lang="en-GB" b="0" dirty="0" err="1"/>
              <a:t>toetavast</a:t>
            </a:r>
            <a:r>
              <a:rPr lang="en-GB" b="0" dirty="0"/>
              <a:t> </a:t>
            </a:r>
            <a:r>
              <a:rPr lang="en-GB" b="0" dirty="0" err="1"/>
              <a:t>küsitlusest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7397682"/>
              </p:ext>
            </p:extLst>
          </p:nvPr>
        </p:nvGraphicFramePr>
        <p:xfrm>
          <a:off x="446482" y="1412776"/>
          <a:ext cx="8002590" cy="4907280"/>
        </p:xfrm>
        <a:graphic>
          <a:graphicData uri="http://schemas.openxmlformats.org/drawingml/2006/table">
            <a:tbl>
              <a:tblPr firstRow="1" bandRow="1">
                <a:tableStyleId>{2D5ABB26-0587-4C30-8999-92F81FD0307C}</a:tableStyleId>
              </a:tblPr>
              <a:tblGrid>
                <a:gridCol w="1600518">
                  <a:extLst>
                    <a:ext uri="{9D8B030D-6E8A-4147-A177-3AD203B41FA5}">
                      <a16:colId xmlns:a16="http://schemas.microsoft.com/office/drawing/2014/main" val="20000"/>
                    </a:ext>
                  </a:extLst>
                </a:gridCol>
                <a:gridCol w="1600518">
                  <a:extLst>
                    <a:ext uri="{9D8B030D-6E8A-4147-A177-3AD203B41FA5}">
                      <a16:colId xmlns:a16="http://schemas.microsoft.com/office/drawing/2014/main" val="20001"/>
                    </a:ext>
                  </a:extLst>
                </a:gridCol>
                <a:gridCol w="1600518">
                  <a:extLst>
                    <a:ext uri="{9D8B030D-6E8A-4147-A177-3AD203B41FA5}">
                      <a16:colId xmlns:a16="http://schemas.microsoft.com/office/drawing/2014/main" val="20002"/>
                    </a:ext>
                  </a:extLst>
                </a:gridCol>
                <a:gridCol w="1600518">
                  <a:extLst>
                    <a:ext uri="{9D8B030D-6E8A-4147-A177-3AD203B41FA5}">
                      <a16:colId xmlns:a16="http://schemas.microsoft.com/office/drawing/2014/main" val="20003"/>
                    </a:ext>
                  </a:extLst>
                </a:gridCol>
                <a:gridCol w="1600518">
                  <a:extLst>
                    <a:ext uri="{9D8B030D-6E8A-4147-A177-3AD203B41FA5}">
                      <a16:colId xmlns:a16="http://schemas.microsoft.com/office/drawing/2014/main" val="20004"/>
                    </a:ext>
                  </a:extLst>
                </a:gridCol>
              </a:tblGrid>
              <a:tr h="370840">
                <a:tc>
                  <a:txBody>
                    <a:bodyPr/>
                    <a:lstStyle/>
                    <a:p>
                      <a:r>
                        <a:rPr lang="et-EE" dirty="0"/>
                        <a:t>Küsimus</a:t>
                      </a:r>
                      <a:endParaRPr lang="en-GB" dirty="0">
                        <a:latin typeface="+mn-lt"/>
                      </a:endParaRPr>
                    </a:p>
                  </a:txBody>
                  <a:tcP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solidFill>
                      <a:srgbClr val="3AB9C6"/>
                    </a:solidFill>
                  </a:tcPr>
                </a:tc>
                <a:tc>
                  <a:txBody>
                    <a:bodyPr/>
                    <a:lstStyle/>
                    <a:p>
                      <a:r>
                        <a:rPr lang="et-EE" dirty="0"/>
                        <a:t>Kuidas läbi viia</a:t>
                      </a:r>
                      <a:endParaRPr lang="en-GB" b="1" dirty="0">
                        <a:latin typeface="+mn-lt"/>
                      </a:endParaRPr>
                    </a:p>
                  </a:txBody>
                  <a:tcP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solidFill>
                      <a:srgbClr val="3AB9C6"/>
                    </a:solidFill>
                  </a:tcPr>
                </a:tc>
                <a:tc>
                  <a:txBody>
                    <a:bodyPr/>
                    <a:lstStyle/>
                    <a:p>
                      <a:r>
                        <a:rPr lang="et-EE" dirty="0"/>
                        <a:t>Mida arvesse võtta</a:t>
                      </a:r>
                      <a:endParaRPr lang="en-GB" dirty="0">
                        <a:latin typeface="+mn-lt"/>
                      </a:endParaRPr>
                    </a:p>
                  </a:txBody>
                  <a:tcP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solidFill>
                      <a:srgbClr val="3AB9C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Andmete kogumine</a:t>
                      </a:r>
                      <a:endParaRPr lang="en-US" b="1" dirty="0">
                        <a:latin typeface="+mn-lt"/>
                      </a:endParaRPr>
                    </a:p>
                  </a:txBody>
                  <a:tcP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solidFill>
                      <a:srgbClr val="3AB9C6"/>
                    </a:solidFill>
                  </a:tcPr>
                </a:tc>
                <a:tc>
                  <a:txBody>
                    <a:bodyPr/>
                    <a:lstStyle/>
                    <a:p>
                      <a:r>
                        <a:rPr lang="et-EE" dirty="0">
                          <a:latin typeface="+mn-lt"/>
                        </a:rPr>
                        <a:t>järeldamine</a:t>
                      </a:r>
                      <a:endParaRPr lang="en-GB" dirty="0">
                        <a:latin typeface="+mn-lt"/>
                      </a:endParaRPr>
                    </a:p>
                  </a:txBody>
                  <a:tcP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solidFill>
                      <a:srgbClr val="3AB9C6"/>
                    </a:solidFill>
                  </a:tcPr>
                </a:tc>
                <a:extLst>
                  <a:ext uri="{0D108BD9-81ED-4DB2-BD59-A6C34878D82A}">
                    <a16:rowId xmlns:a16="http://schemas.microsoft.com/office/drawing/2014/main" val="10000"/>
                  </a:ext>
                </a:extLst>
              </a:tr>
              <a:tr h="370840">
                <a:tc rowSpan="5">
                  <a:txBody>
                    <a:bodyPr/>
                    <a:lstStyle/>
                    <a:p>
                      <a:pPr algn="ctr"/>
                      <a:r>
                        <a:rPr lang="et-EE" sz="2000" u="none" strike="noStrike" kern="1200" baseline="0" dirty="0"/>
                        <a:t>Kuidas saaks vähendada kooli </a:t>
                      </a:r>
                      <a:r>
                        <a:rPr lang="et-EE" sz="2000" u="none" strike="noStrike" kern="1200" baseline="0" dirty="0" err="1"/>
                        <a:t>energikulu</a:t>
                      </a:r>
                      <a:r>
                        <a:rPr lang="et-EE" sz="2000" u="none" strike="noStrike" kern="1200" baseline="0" dirty="0"/>
                        <a:t> talvel? </a:t>
                      </a:r>
                      <a:endParaRPr lang="en-GB" sz="2000" dirty="0"/>
                    </a:p>
                  </a:txBody>
                  <a:tcPr anchor="ct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tcPr>
                </a:tc>
                <a:tc>
                  <a:txBody>
                    <a:bodyPr/>
                    <a:lstStyle/>
                    <a:p>
                      <a:pPr algn="ctr"/>
                      <a:r>
                        <a:rPr lang="et-EE" sz="1600" u="none" strike="noStrike" kern="1200" baseline="0" dirty="0"/>
                        <a:t>Kuidas kindlustame, et kõik saaksid kaasa rääkida? </a:t>
                      </a:r>
                      <a:endParaRPr lang="en-GB" sz="1600" dirty="0"/>
                    </a:p>
                  </a:txBody>
                  <a:tcPr anchor="ct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tcPr>
                </a:tc>
                <a:tc>
                  <a:txBody>
                    <a:bodyPr/>
                    <a:lstStyle/>
                    <a:p>
                      <a:pPr algn="ctr"/>
                      <a:r>
                        <a:rPr lang="et-EE" sz="1600" u="none" strike="noStrike" kern="1200" baseline="0" dirty="0"/>
                        <a:t>Kus on koolis parimad kohad, kus uurida?</a:t>
                      </a:r>
                      <a:endParaRPr lang="en-GB" sz="1600" dirty="0"/>
                    </a:p>
                  </a:txBody>
                  <a:tcPr anchor="ct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tcPr>
                </a:tc>
                <a:tc>
                  <a:txBody>
                    <a:bodyPr/>
                    <a:lstStyle/>
                    <a:p>
                      <a:pPr algn="ctr"/>
                      <a:r>
                        <a:rPr lang="et-EE" sz="1600" u="none" strike="noStrike" kern="1200" baseline="0" dirty="0"/>
                        <a:t>Kuidas me andmed fikseerime?</a:t>
                      </a:r>
                      <a:endParaRPr lang="en-GB" sz="1600" b="0" i="0" u="none" strike="noStrike" kern="1200" baseline="0" dirty="0">
                        <a:solidFill>
                          <a:schemeClr val="dk1"/>
                        </a:solidFill>
                        <a:latin typeface="+mn-lt"/>
                        <a:ea typeface="+mn-ea"/>
                        <a:cs typeface="+mn-cs"/>
                      </a:endParaRPr>
                    </a:p>
                  </a:txBody>
                  <a:tcPr anchor="ct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tcPr>
                </a:tc>
                <a:tc>
                  <a:txBody>
                    <a:bodyPr/>
                    <a:lstStyle/>
                    <a:p>
                      <a:pPr algn="ctr"/>
                      <a:r>
                        <a:rPr lang="et-EE" sz="1600" u="none" strike="noStrike" kern="1200" baseline="0" dirty="0"/>
                        <a:t>Mida saame oma andmetest teada?</a:t>
                      </a:r>
                      <a:endParaRPr lang="en-GB" sz="1600" dirty="0"/>
                    </a:p>
                  </a:txBody>
                  <a:tcPr anchor="ct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tcPr>
                </a:tc>
                <a:extLst>
                  <a:ext uri="{0D108BD9-81ED-4DB2-BD59-A6C34878D82A}">
                    <a16:rowId xmlns:a16="http://schemas.microsoft.com/office/drawing/2014/main" val="10001"/>
                  </a:ext>
                </a:extLst>
              </a:tr>
              <a:tr h="837808">
                <a:tc vMerge="1">
                  <a:txBody>
                    <a:bodyPr/>
                    <a:lstStyle/>
                    <a:p>
                      <a:endParaRPr lang="en-GB" sz="1600"/>
                    </a:p>
                  </a:txBody>
                  <a:tcPr/>
                </a:tc>
                <a:tc>
                  <a:txBody>
                    <a:bodyPr/>
                    <a:lstStyle/>
                    <a:p>
                      <a:pPr algn="ctr"/>
                      <a:r>
                        <a:rPr lang="et-EE" sz="1600" u="none" strike="noStrike" kern="1200" baseline="0" dirty="0"/>
                        <a:t>Mis mu sõbrad arvavad, mida peaksime tegema? </a:t>
                      </a:r>
                      <a:endParaRPr lang="en-GB" sz="1600" dirty="0"/>
                    </a:p>
                  </a:txBody>
                  <a:tcPr anchor="ct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tcPr>
                </a:tc>
                <a:tc>
                  <a:txBody>
                    <a:bodyPr/>
                    <a:lstStyle/>
                    <a:p>
                      <a:pPr algn="ctr"/>
                      <a:r>
                        <a:rPr lang="et-EE" sz="1600" u="none" strike="noStrike" kern="1200" baseline="0" dirty="0"/>
                        <a:t>Millal me peaksime andmeid koguma?</a:t>
                      </a:r>
                      <a:endParaRPr lang="en-GB" sz="1600" dirty="0"/>
                    </a:p>
                  </a:txBody>
                  <a:tcPr anchor="ct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tcPr>
                </a:tc>
                <a:tc rowSpan="4">
                  <a:txBody>
                    <a:bodyPr/>
                    <a:lstStyle/>
                    <a:p>
                      <a:pPr algn="ctr"/>
                      <a:r>
                        <a:rPr lang="et-EE" sz="1600" u="none" strike="noStrike" kern="1200" baseline="0" dirty="0"/>
                        <a:t>Kuidas me saame kindlad olla, et meie andmed on õiged?</a:t>
                      </a:r>
                      <a:endParaRPr lang="en-GB" sz="1600" dirty="0"/>
                    </a:p>
                  </a:txBody>
                  <a:tcPr anchor="ct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tcPr>
                </a:tc>
                <a:tc rowSpan="2">
                  <a:txBody>
                    <a:bodyPr/>
                    <a:lstStyle/>
                    <a:p>
                      <a:pPr algn="ctr"/>
                      <a:r>
                        <a:rPr lang="et-EE" sz="1600" u="none" strike="noStrike" kern="1200" baseline="0" dirty="0"/>
                        <a:t>Kus ilmnevad suurimad energiakaod?</a:t>
                      </a:r>
                      <a:endParaRPr lang="en-GB" sz="1600" b="0" i="0" u="none" strike="noStrike" kern="1200" baseline="0" dirty="0">
                        <a:solidFill>
                          <a:schemeClr val="dk1"/>
                        </a:solidFill>
                        <a:latin typeface="+mn-lt"/>
                        <a:ea typeface="+mn-ea"/>
                        <a:cs typeface="+mn-cs"/>
                      </a:endParaRPr>
                    </a:p>
                  </a:txBody>
                  <a:tcPr anchor="ct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tcPr>
                </a:tc>
                <a:extLst>
                  <a:ext uri="{0D108BD9-81ED-4DB2-BD59-A6C34878D82A}">
                    <a16:rowId xmlns:a16="http://schemas.microsoft.com/office/drawing/2014/main" val="10002"/>
                  </a:ext>
                </a:extLst>
              </a:tr>
              <a:tr h="228992">
                <a:tc vMerge="1">
                  <a:txBody>
                    <a:bodyPr/>
                    <a:lstStyle/>
                    <a:p>
                      <a:endParaRPr lang="en-GB"/>
                    </a:p>
                  </a:txBody>
                  <a:tcPr/>
                </a:tc>
                <a:tc rowSpan="3">
                  <a:txBody>
                    <a:bodyPr/>
                    <a:lstStyle/>
                    <a:p>
                      <a:pPr algn="ctr"/>
                      <a:r>
                        <a:rPr lang="et-EE" sz="1600" u="none" strike="noStrike" kern="1200" baseline="0" dirty="0"/>
                        <a:t>Kuidas otsustame, missugune on parim viis küsimust lahendada? </a:t>
                      </a:r>
                      <a:endParaRPr lang="en-GB" sz="1600" dirty="0"/>
                    </a:p>
                  </a:txBody>
                  <a:tcPr anchor="ct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tcPr>
                </a:tc>
                <a:tc rowSpan="2">
                  <a:txBody>
                    <a:bodyPr/>
                    <a:lstStyle/>
                    <a:p>
                      <a:pPr algn="ctr"/>
                      <a:r>
                        <a:rPr lang="et-EE" sz="1600" u="none" strike="noStrike" kern="1200" baseline="0" dirty="0"/>
                        <a:t>Mis varustust peame kasutama?</a:t>
                      </a:r>
                      <a:endParaRPr lang="en-GB" sz="1600" dirty="0"/>
                    </a:p>
                  </a:txBody>
                  <a:tcPr anchor="ct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3"/>
                  </a:ext>
                </a:extLst>
              </a:tr>
              <a:tr h="370840">
                <a:tc vMerge="1">
                  <a:txBody>
                    <a:bodyPr/>
                    <a:lstStyle/>
                    <a:p>
                      <a:endParaRPr lang="en-GB" sz="1600"/>
                    </a:p>
                  </a:txBody>
                  <a:tcPr/>
                </a:tc>
                <a:tc vMerge="1">
                  <a:txBody>
                    <a:bodyPr/>
                    <a:lstStyle/>
                    <a:p>
                      <a:endParaRPr lang="en-GB" sz="1600" dirty="0"/>
                    </a:p>
                  </a:txBody>
                  <a:tcPr/>
                </a:tc>
                <a:tc vMerge="1">
                  <a:txBody>
                    <a:bodyPr/>
                    <a:lstStyle/>
                    <a:p>
                      <a:endParaRPr lang="en-GB" sz="1600" dirty="0"/>
                    </a:p>
                  </a:txBody>
                  <a:tcPr/>
                </a:tc>
                <a:tc vMerge="1">
                  <a:txBody>
                    <a:bodyPr/>
                    <a:lstStyle/>
                    <a:p>
                      <a:endParaRPr lang="en-GB" sz="1600" dirty="0"/>
                    </a:p>
                  </a:txBody>
                  <a:tcPr/>
                </a:tc>
                <a:tc rowSpan="2">
                  <a:txBody>
                    <a:bodyPr/>
                    <a:lstStyle/>
                    <a:p>
                      <a:pPr algn="ctr"/>
                      <a:r>
                        <a:rPr lang="et-EE" sz="1600" u="none" strike="noStrike" kern="1200" baseline="0" dirty="0"/>
                        <a:t>Mida me saame teha, et olukorda muuta?</a:t>
                      </a:r>
                      <a:endParaRPr lang="en-GB" sz="1600" dirty="0"/>
                    </a:p>
                  </a:txBody>
                  <a:tcPr anchor="ct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tcPr>
                </a:tc>
                <a:extLst>
                  <a:ext uri="{0D108BD9-81ED-4DB2-BD59-A6C34878D82A}">
                    <a16:rowId xmlns:a16="http://schemas.microsoft.com/office/drawing/2014/main" val="10004"/>
                  </a:ext>
                </a:extLst>
              </a:tr>
              <a:tr h="370840">
                <a:tc vMerge="1">
                  <a:txBody>
                    <a:bodyPr/>
                    <a:lstStyle/>
                    <a:p>
                      <a:endParaRPr lang="en-GB" sz="1600" dirty="0"/>
                    </a:p>
                  </a:txBody>
                  <a:tcPr/>
                </a:tc>
                <a:tc vMerge="1">
                  <a:txBody>
                    <a:bodyPr/>
                    <a:lstStyle/>
                    <a:p>
                      <a:endParaRPr lang="en-GB" sz="1600" dirty="0"/>
                    </a:p>
                  </a:txBody>
                  <a:tcPr/>
                </a:tc>
                <a:tc>
                  <a:txBody>
                    <a:bodyPr/>
                    <a:lstStyle/>
                    <a:p>
                      <a:pPr algn="ctr"/>
                      <a:r>
                        <a:rPr lang="et-EE" sz="1600" u="none" strike="noStrike" kern="1200" baseline="0" dirty="0"/>
                        <a:t>Kas mõõtmisi peaks läbi viima erinevatel aegadel päeva jooksul?</a:t>
                      </a:r>
                      <a:endParaRPr lang="en-GB" sz="1600" dirty="0"/>
                    </a:p>
                  </a:txBody>
                  <a:tcPr anchor="ctr">
                    <a:lnL w="12700" cap="flat" cmpd="sng" algn="ctr">
                      <a:solidFill>
                        <a:srgbClr val="0EB3C5"/>
                      </a:solidFill>
                      <a:prstDash val="solid"/>
                      <a:round/>
                      <a:headEnd type="none" w="med" len="med"/>
                      <a:tailEnd type="none" w="med" len="med"/>
                    </a:lnL>
                    <a:lnR w="12700" cap="flat" cmpd="sng" algn="ctr">
                      <a:solidFill>
                        <a:srgbClr val="0EB3C5"/>
                      </a:solidFill>
                      <a:prstDash val="solid"/>
                      <a:round/>
                      <a:headEnd type="none" w="med" len="med"/>
                      <a:tailEnd type="none" w="med" len="med"/>
                    </a:lnR>
                    <a:lnT w="12700" cap="flat" cmpd="sng" algn="ctr">
                      <a:solidFill>
                        <a:srgbClr val="0EB3C5"/>
                      </a:solidFill>
                      <a:prstDash val="solid"/>
                      <a:round/>
                      <a:headEnd type="none" w="med" len="med"/>
                      <a:tailEnd type="none" w="med" len="med"/>
                    </a:lnT>
                    <a:lnB w="12700" cap="flat" cmpd="sng" algn="ctr">
                      <a:solidFill>
                        <a:srgbClr val="0EB3C5"/>
                      </a:solidFill>
                      <a:prstDash val="solid"/>
                      <a:round/>
                      <a:headEnd type="none" w="med" len="med"/>
                      <a:tailEnd type="none" w="med" len="med"/>
                    </a:lnB>
                  </a:tcPr>
                </a:tc>
                <a:tc vMerge="1">
                  <a:txBody>
                    <a:bodyPr/>
                    <a:lstStyle/>
                    <a:p>
                      <a:endParaRPr lang="en-GB" sz="1600" dirty="0"/>
                    </a:p>
                  </a:txBody>
                  <a:tcPr/>
                </a:tc>
                <a:tc vMerge="1">
                  <a:txBody>
                    <a:bodyPr/>
                    <a:lstStyle/>
                    <a:p>
                      <a:endParaRPr lang="en-GB" sz="1600" dirty="0"/>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0C68953D-DFB0-4E8F-93C2-2DA73BD6FEE2}" type="slidenum">
              <a:rPr lang="en-GB" smtClean="0"/>
              <a:pPr/>
              <a:t>22</a:t>
            </a:fld>
            <a:endParaRPr lang="en-GB" dirty="0"/>
          </a:p>
        </p:txBody>
      </p:sp>
    </p:spTree>
    <p:extLst>
      <p:ext uri="{BB962C8B-B14F-4D97-AF65-F5344CB8AC3E}">
        <p14:creationId xmlns:p14="http://schemas.microsoft.com/office/powerpoint/2010/main" val="2368371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SSIBL</a:t>
            </a:r>
            <a:r>
              <a:rPr lang="et-EE" i="1" dirty="0"/>
              <a:t>-</a:t>
            </a:r>
            <a:r>
              <a:rPr lang="et-EE" i="1" dirty="0" err="1"/>
              <a:t>ile</a:t>
            </a:r>
            <a:r>
              <a:rPr lang="et-EE" i="1" dirty="0"/>
              <a:t> lähenemine läbi</a:t>
            </a:r>
            <a:r>
              <a:rPr lang="en-GB" i="1" dirty="0"/>
              <a:t> IBSE</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t-EE" sz="2400" dirty="0"/>
              <a:t>Kui õpilased on uurinud ühe probleemi stsenaariumit, vajavad nad head uurimisküsimust. Selle leidmine ei ole kerge ning nõuab õpetajapoolset tuge. Esiteks, küsimust peab olema võimalik uurida ning sellel peavad olema järgmised omadused:</a:t>
            </a:r>
            <a:endParaRPr lang="en-US" dirty="0"/>
          </a:p>
          <a:p>
            <a:r>
              <a:rPr lang="et-EE" sz="2400" dirty="0"/>
              <a:t>küsimus peab sobima stsenaariumi või teemaga;</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küsimus on lahtine ja vastus ei ole teada;</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käsitletakse vaid üht küsimust (eri õpilasgrupid võivad tegeleda eri uurimisküsimustega, eeldusel, et igal grupil on vaid üks uurimisküsimus);</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küsimus on selge ja fookustatud;</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küsimus on jõukohane: sellele on võimalik vastata ja seda on võimalik ettenähtud ajaraamides käsitleda;</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küsimusele vastamiseks on võimalik andmeid koguda.</a:t>
            </a:r>
            <a:endParaRPr lang="et-EE" sz="2400" dirty="0">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68953D-DFB0-4E8F-93C2-2DA73BD6FEE2}" type="slidenum">
              <a:rPr lang="en-GB" smtClean="0"/>
              <a:pPr/>
              <a:t>23</a:t>
            </a:fld>
            <a:endParaRPr lang="en-GB" dirty="0"/>
          </a:p>
        </p:txBody>
      </p:sp>
    </p:spTree>
    <p:extLst>
      <p:ext uri="{BB962C8B-B14F-4D97-AF65-F5344CB8AC3E}">
        <p14:creationId xmlns:p14="http://schemas.microsoft.com/office/powerpoint/2010/main" val="1079658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68953D-DFB0-4E8F-93C2-2DA73BD6FEE2}" type="slidenum">
              <a:rPr lang="en-GB" smtClean="0"/>
              <a:pPr/>
              <a:t>24</a:t>
            </a:fld>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5324"/>
          </a:xfrm>
          <a:prstGeom prst="rect">
            <a:avLst/>
          </a:prstGeom>
        </p:spPr>
      </p:pic>
    </p:spTree>
    <p:extLst>
      <p:ext uri="{BB962C8B-B14F-4D97-AF65-F5344CB8AC3E}">
        <p14:creationId xmlns:p14="http://schemas.microsoft.com/office/powerpoint/2010/main" val="1876684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dirty="0">
                <a:effectLst/>
              </a:rPr>
              <a:t>3. etapp: Tegutsemine (tegutse)</a:t>
            </a:r>
            <a:endParaRPr lang="en-GB" dirty="0"/>
          </a:p>
        </p:txBody>
      </p:sp>
      <p:sp>
        <p:nvSpPr>
          <p:cNvPr id="4" name="Text Placeholder 3"/>
          <p:cNvSpPr>
            <a:spLocks noGrp="1"/>
          </p:cNvSpPr>
          <p:nvPr>
            <p:ph type="body" idx="1"/>
          </p:nvPr>
        </p:nvSpPr>
        <p:spPr/>
        <p:txBody>
          <a:bodyPr/>
          <a:lstStyle/>
          <a:p>
            <a:endParaRPr lang="en-GB"/>
          </a:p>
        </p:txBody>
      </p:sp>
      <p:sp>
        <p:nvSpPr>
          <p:cNvPr id="2" name="Slide Number Placeholder 1"/>
          <p:cNvSpPr>
            <a:spLocks noGrp="1"/>
          </p:cNvSpPr>
          <p:nvPr>
            <p:ph type="sldNum" sz="quarter" idx="12"/>
          </p:nvPr>
        </p:nvSpPr>
        <p:spPr/>
        <p:txBody>
          <a:bodyPr/>
          <a:lstStyle/>
          <a:p>
            <a:fld id="{0C68953D-DFB0-4E8F-93C2-2DA73BD6FEE2}" type="slidenum">
              <a:rPr lang="en-GB" smtClean="0"/>
              <a:pPr/>
              <a:t>25</a:t>
            </a:fld>
            <a:endParaRPr lang="en-GB" dirty="0"/>
          </a:p>
        </p:txBody>
      </p:sp>
    </p:spTree>
    <p:extLst>
      <p:ext uri="{BB962C8B-B14F-4D97-AF65-F5344CB8AC3E}">
        <p14:creationId xmlns:p14="http://schemas.microsoft.com/office/powerpoint/2010/main" val="2433766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sz="2800" dirty="0">
                <a:effectLst/>
              </a:rPr>
              <a:t>Uurimisküsimuste lahendused peavad sisaldama tegutsemist</a:t>
            </a:r>
            <a:endParaRPr lang="en-GB" dirty="0"/>
          </a:p>
        </p:txBody>
      </p:sp>
      <p:sp>
        <p:nvSpPr>
          <p:cNvPr id="6" name="Content Placeholder 5"/>
          <p:cNvSpPr>
            <a:spLocks noGrp="1"/>
          </p:cNvSpPr>
          <p:nvPr>
            <p:ph idx="1"/>
          </p:nvPr>
        </p:nvSpPr>
        <p:spPr/>
        <p:txBody>
          <a:bodyPr>
            <a:normAutofit fontScale="77500" lnSpcReduction="20000"/>
          </a:bodyPr>
          <a:lstStyle/>
          <a:p>
            <a:pPr marL="0" indent="0">
              <a:lnSpc>
                <a:spcPct val="115000"/>
              </a:lnSpc>
              <a:spcAft>
                <a:spcPts val="0"/>
              </a:spcAft>
              <a:buNone/>
            </a:pPr>
            <a:r>
              <a:rPr lang="et-EE" sz="2400" dirty="0"/>
              <a:t>Tegutsemine – esialgsest küsimusest lähtuv; selle tulemuseks on kas mingit laadi muutus, asjakohase teadmise omandamine või mõistmine, miks muutus ei pruugi olla soovitav. </a:t>
            </a:r>
          </a:p>
          <a:p>
            <a:pPr marL="0" indent="0">
              <a:lnSpc>
                <a:spcPct val="115000"/>
              </a:lnSpc>
              <a:spcAft>
                <a:spcPts val="0"/>
              </a:spcAft>
              <a:buNone/>
            </a:pPr>
            <a:endParaRPr lang="et-EE" sz="2400" dirty="0"/>
          </a:p>
          <a:p>
            <a:pPr marL="0" indent="0">
              <a:lnSpc>
                <a:spcPct val="115000"/>
              </a:lnSpc>
              <a:spcAft>
                <a:spcPts val="0"/>
              </a:spcAft>
              <a:buNone/>
            </a:pPr>
            <a:r>
              <a:rPr lang="et-EE" sz="2400" dirty="0"/>
              <a:t>Tegevused võivad olla näiteks:</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pPr>
              <a:lnSpc>
                <a:spcPct val="115000"/>
              </a:lnSpc>
              <a:spcAft>
                <a:spcPts val="0"/>
              </a:spcAft>
            </a:pPr>
            <a:r>
              <a:rPr lang="et-EE" sz="2400" dirty="0"/>
              <a:t>toote loomine,</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pPr>
              <a:lnSpc>
                <a:spcPct val="115000"/>
              </a:lnSpc>
              <a:spcAft>
                <a:spcPts val="0"/>
              </a:spcAft>
            </a:pPr>
            <a:r>
              <a:rPr lang="et-EE" sz="2400" dirty="0"/>
              <a:t>lobitöö võimuinstantsides,</a:t>
            </a:r>
          </a:p>
          <a:p>
            <a:pPr>
              <a:lnSpc>
                <a:spcPct val="115000"/>
              </a:lnSpc>
            </a:pPr>
            <a:r>
              <a:rPr lang="et-EE" sz="2400" dirty="0"/>
              <a:t>juhendmaterjalide loomine,</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pPr>
              <a:lnSpc>
                <a:spcPct val="115000"/>
              </a:lnSpc>
            </a:pPr>
            <a:r>
              <a:rPr lang="et-EE" sz="2400" dirty="0"/>
              <a:t>institutsionaalsete muudatuste edendamine, näiteks koolipoliitikas,</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pPr>
              <a:lnSpc>
                <a:spcPct val="115000"/>
              </a:lnSpc>
            </a:pPr>
            <a:r>
              <a:rPr lang="et-EE" sz="2400" dirty="0"/>
              <a:t>arutelufoorumi korraldamine,</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pPr>
              <a:lnSpc>
                <a:spcPct val="115000"/>
              </a:lnSpc>
            </a:pPr>
            <a:r>
              <a:rPr lang="et-EE" sz="2400" dirty="0"/>
              <a:t>etenduse lavastamine publikule, et illustreerida dilemmat,</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pPr>
              <a:lnSpc>
                <a:spcPct val="115000"/>
              </a:lnSpc>
            </a:pPr>
            <a:r>
              <a:rPr lang="et-EE" sz="2400" dirty="0"/>
              <a:t>mõjuvõimas kirjutis,</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pPr>
              <a:lnSpc>
                <a:spcPct val="115000"/>
              </a:lnSpc>
            </a:pPr>
            <a:r>
              <a:rPr lang="et-EE" sz="2400" dirty="0"/>
              <a:t>plakatite ülespanek edasise arutelu edendamiseks.</a:t>
            </a:r>
            <a:endParaRPr lang="et-EE" sz="2400" dirty="0">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68953D-DFB0-4E8F-93C2-2DA73BD6FEE2}" type="slidenum">
              <a:rPr lang="en-GB" smtClean="0"/>
              <a:pPr/>
              <a:t>26</a:t>
            </a:fld>
            <a:endParaRPr lang="en-GB"/>
          </a:p>
        </p:txBody>
      </p:sp>
    </p:spTree>
    <p:extLst>
      <p:ext uri="{BB962C8B-B14F-4D97-AF65-F5344CB8AC3E}">
        <p14:creationId xmlns:p14="http://schemas.microsoft.com/office/powerpoint/2010/main" val="3690557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2800" dirty="0"/>
              <a:t>Kodanikuharidus (ingl </a:t>
            </a:r>
            <a:r>
              <a:rPr lang="et-EE" sz="2800" dirty="0" err="1"/>
              <a:t>citizenship</a:t>
            </a:r>
            <a:r>
              <a:rPr lang="et-EE" sz="2800" dirty="0"/>
              <a:t> </a:t>
            </a:r>
            <a:r>
              <a:rPr lang="et-EE" sz="2800" dirty="0" err="1"/>
              <a:t>education</a:t>
            </a:r>
            <a:r>
              <a:rPr lang="et-EE" sz="2800" dirty="0"/>
              <a:t>, CE)</a:t>
            </a:r>
            <a:endParaRPr lang="en-GB" dirty="0"/>
          </a:p>
        </p:txBody>
      </p:sp>
      <p:sp>
        <p:nvSpPr>
          <p:cNvPr id="3" name="Content Placeholder 2"/>
          <p:cNvSpPr>
            <a:spLocks noGrp="1"/>
          </p:cNvSpPr>
          <p:nvPr>
            <p:ph idx="1"/>
          </p:nvPr>
        </p:nvSpPr>
        <p:spPr/>
        <p:txBody>
          <a:bodyPr>
            <a:normAutofit/>
          </a:bodyPr>
          <a:lstStyle/>
          <a:p>
            <a:pPr marL="0" indent="0">
              <a:buNone/>
            </a:pPr>
            <a:r>
              <a:rPr lang="et-EE" sz="2400" dirty="0"/>
              <a:t>CE kaudu toetab SSIBL noori toimima teadlike kodanikena. </a:t>
            </a:r>
          </a:p>
          <a:p>
            <a:pPr marL="0" indent="0">
              <a:buNone/>
            </a:pPr>
            <a:r>
              <a:rPr lang="et-EE" sz="2400" dirty="0"/>
              <a:t>SSIBL kaasab noori ühiselt tegema väärtuspõhiseid otsuseid, mida nad saavad seejärel jõustada. </a:t>
            </a:r>
          </a:p>
          <a:p>
            <a:r>
              <a:rPr lang="et-EE" sz="2400" dirty="0"/>
              <a:t>Demokraatlikus ühiskonnas peaks kõigil osapooltel olema võimalik anda oma panust ja SSIBL-i tegevused võiksid innustama osalema ja dialoogi pidama.  </a:t>
            </a: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27</a:t>
            </a:fld>
            <a:endParaRPr lang="en-GB" dirty="0"/>
          </a:p>
        </p:txBody>
      </p:sp>
    </p:spTree>
    <p:extLst>
      <p:ext uri="{BB962C8B-B14F-4D97-AF65-F5344CB8AC3E}">
        <p14:creationId xmlns:p14="http://schemas.microsoft.com/office/powerpoint/2010/main" val="3030689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5000"/>
              </a:lnSpc>
              <a:spcAft>
                <a:spcPts val="0"/>
              </a:spcAft>
            </a:pPr>
            <a:r>
              <a:rPr lang="et-EE" sz="2800" dirty="0">
                <a:effectLst/>
              </a:rPr>
              <a:t>CE omadused SSIBL-i õppes</a:t>
            </a:r>
            <a:endParaRPr lang="et-EE" sz="2800" dirty="0">
              <a:effectLst/>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57200" y="1295400"/>
            <a:ext cx="8003232" cy="4941912"/>
          </a:xfrm>
        </p:spPr>
        <p:txBody>
          <a:bodyPr>
            <a:normAutofit fontScale="77500" lnSpcReduction="20000"/>
          </a:bodyPr>
          <a:lstStyle/>
          <a:p>
            <a:pPr marL="0" indent="0">
              <a:buNone/>
            </a:pPr>
            <a:r>
              <a:rPr lang="et-EE" sz="2400" dirty="0"/>
              <a:t>SSIBL-i mudelis on CE ehk kodanikuhariduse peamine idee tegutsemine. Kriitilises ja konstruktiivses dialoogis osalemine tähendab:</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Esita argument isikliku pühendumusega, tõendite ja arutluskäiguga.</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Kuula hoolikalt, mida teistel on öelda, ja arvesta sellega.</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Ole valmis oma vaateid muutma. Kui teine osaleja esitab parema argumendi, siis hinda selle väärtust.</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Austa teiste seisukohti. Kõigil osalejatel on õigus oma vaateid esitada ning olla kuulda võetud. Rassistlikud, </a:t>
            </a:r>
            <a:r>
              <a:rPr lang="et-EE" sz="2400" dirty="0" err="1"/>
              <a:t>seksistlikud</a:t>
            </a:r>
            <a:r>
              <a:rPr lang="et-EE" sz="2400" dirty="0"/>
              <a:t> ja </a:t>
            </a:r>
            <a:r>
              <a:rPr lang="et-EE" sz="2400" dirty="0" err="1"/>
              <a:t>homofoobsed</a:t>
            </a:r>
            <a:r>
              <a:rPr lang="et-EE" sz="2400" dirty="0"/>
              <a:t> väited või igasugused seisukohad, mis alandavad mõne osaleja identiteeti või iseloomu, pole lugupidavad, kaasavad ega osa konstruktiivsest dialoogist.</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Ole kriitiline argumentide suhtes, kui neis esineb aspekte, millega sa ei nõustu, kui need põhinevad ebapiisaval tõendusmaterjalil või nõrkadel eeldustel.</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Julgusta kirge ja pühendumust. Osalejad, kes on kirglikult ja sügavalt pühendunud mõnele seisukohale, võivad vahel dialoogi lämmatada. Teisalt avatuse ja läbipaistvuse tingimustes võib seda tihtipeale positiivselt ära kasutada, sest see aitab teistel osalejatel süvendanumalt oma vaadete üle arutleda.</a:t>
            </a:r>
            <a:endParaRPr lang="et-EE" sz="2400" dirty="0">
              <a:latin typeface="Verdan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C68953D-DFB0-4E8F-93C2-2DA73BD6FEE2}" type="slidenum">
              <a:rPr lang="en-GB" smtClean="0"/>
              <a:pPr/>
              <a:t>28</a:t>
            </a:fld>
            <a:endParaRPr lang="en-GB" dirty="0"/>
          </a:p>
        </p:txBody>
      </p:sp>
    </p:spTree>
    <p:extLst>
      <p:ext uri="{BB962C8B-B14F-4D97-AF65-F5344CB8AC3E}">
        <p14:creationId xmlns:p14="http://schemas.microsoft.com/office/powerpoint/2010/main" val="1908629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a:t>Näited</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0C68953D-DFB0-4E8F-93C2-2DA73BD6FEE2}" type="slidenum">
              <a:rPr lang="en-GB" smtClean="0"/>
              <a:pPr/>
              <a:t>29</a:t>
            </a:fld>
            <a:endParaRPr lang="en-GB" dirty="0"/>
          </a:p>
        </p:txBody>
      </p:sp>
    </p:spTree>
    <p:extLst>
      <p:ext uri="{BB962C8B-B14F-4D97-AF65-F5344CB8AC3E}">
        <p14:creationId xmlns:p14="http://schemas.microsoft.com/office/powerpoint/2010/main" val="188235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a:effectLst/>
              </a:rPr>
              <a:t>Teadus ja ühiskond hariduses</a:t>
            </a:r>
            <a:endParaRPr lang="en-GB" dirty="0"/>
          </a:p>
        </p:txBody>
      </p:sp>
      <p:sp>
        <p:nvSpPr>
          <p:cNvPr id="6" name="Text Placeholder 5"/>
          <p:cNvSpPr>
            <a:spLocks noGrp="1"/>
          </p:cNvSpPr>
          <p:nvPr>
            <p:ph type="body" idx="1"/>
          </p:nvPr>
        </p:nvSpPr>
        <p:spPr/>
        <p:txBody>
          <a:bodyPr>
            <a:normAutofit/>
          </a:bodyPr>
          <a:lstStyle/>
          <a:p>
            <a:r>
              <a:rPr lang="et-EE" sz="1800" i="1" dirty="0"/>
              <a:t>Rohkem infot PARRISE projekti </a:t>
            </a:r>
            <a:r>
              <a:rPr lang="et-EE" sz="1800" i="1" dirty="0" err="1"/>
              <a:t>jaotmaterjalis</a:t>
            </a:r>
            <a:r>
              <a:rPr lang="et-EE" sz="1800" i="1" dirty="0"/>
              <a:t> „</a:t>
            </a:r>
            <a:r>
              <a:rPr lang="et-EE" sz="1800" dirty="0"/>
              <a:t>Teadus ja ühiskond hariduses“</a:t>
            </a:r>
            <a:r>
              <a:rPr lang="et-EE" sz="1800" i="1" dirty="0"/>
              <a:t> (</a:t>
            </a:r>
            <a:r>
              <a:rPr lang="en-GB" sz="1800" i="1" dirty="0"/>
              <a:t>PARRISE project booklet on Science and society in Education</a:t>
            </a:r>
            <a:r>
              <a:rPr lang="et-EE" sz="1800" i="1" dirty="0"/>
              <a:t>)</a:t>
            </a:r>
            <a:endParaRPr lang="en-GB" sz="1800" i="1"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3</a:t>
            </a:fld>
            <a:endParaRPr lang="en-GB"/>
          </a:p>
        </p:txBody>
      </p:sp>
    </p:spTree>
    <p:extLst>
      <p:ext uri="{BB962C8B-B14F-4D97-AF65-F5344CB8AC3E}">
        <p14:creationId xmlns:p14="http://schemas.microsoft.com/office/powerpoint/2010/main" val="1474827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68953D-DFB0-4E8F-93C2-2DA73BD6FEE2}" type="slidenum">
              <a:rPr lang="en-GB" smtClean="0"/>
              <a:pPr/>
              <a:t>30</a:t>
            </a:fld>
            <a:endParaRPr lang="en-GB"/>
          </a:p>
        </p:txBody>
      </p:sp>
      <p:sp>
        <p:nvSpPr>
          <p:cNvPr id="6" name="TextBox 5"/>
          <p:cNvSpPr txBox="1"/>
          <p:nvPr/>
        </p:nvSpPr>
        <p:spPr>
          <a:xfrm>
            <a:off x="1979712" y="6499699"/>
            <a:ext cx="5855129" cy="369332"/>
          </a:xfrm>
          <a:prstGeom prst="rect">
            <a:avLst/>
          </a:prstGeom>
          <a:noFill/>
        </p:spPr>
        <p:txBody>
          <a:bodyPr wrap="none" rtlCol="0">
            <a:spAutoFit/>
          </a:bodyPr>
          <a:lstStyle/>
          <a:p>
            <a:r>
              <a:rPr lang="et-EE" i="1" dirty="0"/>
              <a:t>Rohkem infot </a:t>
            </a:r>
            <a:r>
              <a:rPr lang="et-EE" i="1" dirty="0" err="1"/>
              <a:t>jaotmaterjalis</a:t>
            </a:r>
            <a:r>
              <a:rPr lang="et-EE" i="1" dirty="0"/>
              <a:t> „</a:t>
            </a:r>
            <a:r>
              <a:rPr lang="et-EE" dirty="0"/>
              <a:t>Teadus ja ühiskond hariduses“</a:t>
            </a:r>
            <a:r>
              <a:rPr lang="et-EE" i="1" dirty="0"/>
              <a:t> .</a:t>
            </a:r>
            <a:endParaRPr lang="en-GB" i="1" dirty="0"/>
          </a:p>
        </p:txBody>
      </p:sp>
      <p:graphicFrame>
        <p:nvGraphicFramePr>
          <p:cNvPr id="2" name="Table 1"/>
          <p:cNvGraphicFramePr>
            <a:graphicFrameLocks noGrp="1"/>
          </p:cNvGraphicFramePr>
          <p:nvPr>
            <p:extLst>
              <p:ext uri="{D42A27DB-BD31-4B8C-83A1-F6EECF244321}">
                <p14:modId xmlns:p14="http://schemas.microsoft.com/office/powerpoint/2010/main" val="389478923"/>
              </p:ext>
            </p:extLst>
          </p:nvPr>
        </p:nvGraphicFramePr>
        <p:xfrm>
          <a:off x="21166" y="-35119"/>
          <a:ext cx="9130680" cy="6492240"/>
        </p:xfrm>
        <a:graphic>
          <a:graphicData uri="http://schemas.openxmlformats.org/drawingml/2006/table">
            <a:tbl>
              <a:tblPr firstRow="1" bandRow="1">
                <a:tableStyleId>{5940675A-B579-460E-94D1-54222C63F5DA}</a:tableStyleId>
              </a:tblPr>
              <a:tblGrid>
                <a:gridCol w="1141335">
                  <a:extLst>
                    <a:ext uri="{9D8B030D-6E8A-4147-A177-3AD203B41FA5}">
                      <a16:colId xmlns:a16="http://schemas.microsoft.com/office/drawing/2014/main" val="20000"/>
                    </a:ext>
                  </a:extLst>
                </a:gridCol>
                <a:gridCol w="1141335">
                  <a:extLst>
                    <a:ext uri="{9D8B030D-6E8A-4147-A177-3AD203B41FA5}">
                      <a16:colId xmlns:a16="http://schemas.microsoft.com/office/drawing/2014/main" val="20001"/>
                    </a:ext>
                  </a:extLst>
                </a:gridCol>
                <a:gridCol w="1141335">
                  <a:extLst>
                    <a:ext uri="{9D8B030D-6E8A-4147-A177-3AD203B41FA5}">
                      <a16:colId xmlns:a16="http://schemas.microsoft.com/office/drawing/2014/main" val="20002"/>
                    </a:ext>
                  </a:extLst>
                </a:gridCol>
                <a:gridCol w="1141335">
                  <a:extLst>
                    <a:ext uri="{9D8B030D-6E8A-4147-A177-3AD203B41FA5}">
                      <a16:colId xmlns:a16="http://schemas.microsoft.com/office/drawing/2014/main" val="20003"/>
                    </a:ext>
                  </a:extLst>
                </a:gridCol>
                <a:gridCol w="1141335">
                  <a:extLst>
                    <a:ext uri="{9D8B030D-6E8A-4147-A177-3AD203B41FA5}">
                      <a16:colId xmlns:a16="http://schemas.microsoft.com/office/drawing/2014/main" val="20004"/>
                    </a:ext>
                  </a:extLst>
                </a:gridCol>
                <a:gridCol w="1141335">
                  <a:extLst>
                    <a:ext uri="{9D8B030D-6E8A-4147-A177-3AD203B41FA5}">
                      <a16:colId xmlns:a16="http://schemas.microsoft.com/office/drawing/2014/main" val="20005"/>
                    </a:ext>
                  </a:extLst>
                </a:gridCol>
                <a:gridCol w="1141335">
                  <a:extLst>
                    <a:ext uri="{9D8B030D-6E8A-4147-A177-3AD203B41FA5}">
                      <a16:colId xmlns:a16="http://schemas.microsoft.com/office/drawing/2014/main" val="20006"/>
                    </a:ext>
                  </a:extLst>
                </a:gridCol>
                <a:gridCol w="1141335">
                  <a:extLst>
                    <a:ext uri="{9D8B030D-6E8A-4147-A177-3AD203B41FA5}">
                      <a16:colId xmlns:a16="http://schemas.microsoft.com/office/drawing/2014/main" val="20007"/>
                    </a:ext>
                  </a:extLst>
                </a:gridCol>
              </a:tblGrid>
              <a:tr h="370840">
                <a:tc>
                  <a:txBody>
                    <a:bodyPr/>
                    <a:lstStyle/>
                    <a:p>
                      <a:r>
                        <a:rPr lang="et-EE" sz="1200" b="1" dirty="0"/>
                        <a:t>Teema</a:t>
                      </a:r>
                      <a:endParaRPr lang="en-GB" sz="1200" b="1" dirty="0"/>
                    </a:p>
                  </a:txBody>
                  <a:tcPr/>
                </a:tc>
                <a:tc>
                  <a:txBody>
                    <a:bodyPr/>
                    <a:lstStyle/>
                    <a:p>
                      <a:r>
                        <a:rPr lang="et-EE" sz="1200" b="1" dirty="0"/>
                        <a:t>Teaduslik sisu</a:t>
                      </a:r>
                      <a:endParaRPr lang="en-GB" sz="1200" b="1" dirty="0"/>
                    </a:p>
                  </a:txBody>
                  <a:tcPr/>
                </a:tc>
                <a:tc>
                  <a:txBody>
                    <a:bodyPr/>
                    <a:lstStyle/>
                    <a:p>
                      <a:r>
                        <a:rPr lang="et-EE" sz="1200" b="1" dirty="0">
                          <a:solidFill>
                            <a:schemeClr val="bg1"/>
                          </a:solidFill>
                        </a:rPr>
                        <a:t>Küsi</a:t>
                      </a:r>
                      <a:endParaRPr lang="en-GB" sz="1200" b="1" dirty="0">
                        <a:solidFill>
                          <a:schemeClr val="bg1"/>
                        </a:solidFill>
                      </a:endParaRPr>
                    </a:p>
                  </a:txBody>
                  <a:tcPr>
                    <a:solidFill>
                      <a:schemeClr val="accent2"/>
                    </a:solidFill>
                  </a:tcPr>
                </a:tc>
                <a:tc>
                  <a:txBody>
                    <a:bodyPr/>
                    <a:lstStyle/>
                    <a:p>
                      <a:r>
                        <a:rPr lang="et-EE" sz="1200" b="1" dirty="0">
                          <a:solidFill>
                            <a:schemeClr val="bg1"/>
                          </a:solidFill>
                        </a:rPr>
                        <a:t>Saa teada</a:t>
                      </a:r>
                      <a:endParaRPr lang="en-GB" sz="1200" b="1" dirty="0">
                        <a:solidFill>
                          <a:schemeClr val="bg1"/>
                        </a:solidFill>
                      </a:endParaRPr>
                    </a:p>
                  </a:txBody>
                  <a:tcPr>
                    <a:solidFill>
                      <a:schemeClr val="accent6">
                        <a:lumMod val="75000"/>
                      </a:schemeClr>
                    </a:solidFill>
                  </a:tcPr>
                </a:tc>
                <a:tc>
                  <a:txBody>
                    <a:bodyPr/>
                    <a:lstStyle/>
                    <a:p>
                      <a:r>
                        <a:rPr lang="et-EE" sz="1200" b="1" dirty="0">
                          <a:solidFill>
                            <a:schemeClr val="bg1"/>
                          </a:solidFill>
                        </a:rPr>
                        <a:t>Tegutse</a:t>
                      </a:r>
                      <a:endParaRPr lang="en-GB" sz="1200" b="1" dirty="0">
                        <a:solidFill>
                          <a:schemeClr val="bg1"/>
                        </a:solidFill>
                      </a:endParaRPr>
                    </a:p>
                  </a:txBody>
                  <a:tcPr>
                    <a:solidFill>
                      <a:schemeClr val="accent5"/>
                    </a:solidFill>
                  </a:tcPr>
                </a:tc>
                <a:tc>
                  <a:txBody>
                    <a:bodyPr/>
                    <a:lstStyle/>
                    <a:p>
                      <a:r>
                        <a:rPr lang="et-EE" sz="1200" b="1" dirty="0"/>
                        <a:t>Ühiskondlik</a:t>
                      </a:r>
                      <a:r>
                        <a:rPr lang="et-EE" sz="1200" b="1" baseline="0" dirty="0"/>
                        <a:t> soov</a:t>
                      </a:r>
                      <a:endParaRPr lang="en-GB" sz="1200" b="1" dirty="0"/>
                    </a:p>
                  </a:txBody>
                  <a:tcPr>
                    <a:solidFill>
                      <a:schemeClr val="bg1"/>
                    </a:solidFill>
                  </a:tcPr>
                </a:tc>
                <a:tc>
                  <a:txBody>
                    <a:bodyPr/>
                    <a:lstStyle/>
                    <a:p>
                      <a:r>
                        <a:rPr lang="et-EE" sz="1200" b="1" dirty="0"/>
                        <a:t>Eetiline </a:t>
                      </a:r>
                      <a:r>
                        <a:rPr lang="et-EE" sz="1200" b="1" dirty="0" err="1"/>
                        <a:t>vastuvõetavus</a:t>
                      </a:r>
                      <a:endParaRPr lang="en-GB" sz="1200" b="1" dirty="0"/>
                    </a:p>
                  </a:txBody>
                  <a:tcPr>
                    <a:solidFill>
                      <a:schemeClr val="bg1"/>
                    </a:solidFill>
                  </a:tcPr>
                </a:tc>
                <a:tc>
                  <a:txBody>
                    <a:bodyPr/>
                    <a:lstStyle/>
                    <a:p>
                      <a:r>
                        <a:rPr lang="et-EE" sz="1200" b="1" dirty="0"/>
                        <a:t>Jätku-suutlikkus</a:t>
                      </a:r>
                      <a:endParaRPr lang="en-GB" sz="1200" b="1" dirty="0"/>
                    </a:p>
                  </a:txBody>
                  <a:tcPr>
                    <a:solidFill>
                      <a:schemeClr val="bg1"/>
                    </a:solidFill>
                  </a:tcPr>
                </a:tc>
                <a:extLst>
                  <a:ext uri="{0D108BD9-81ED-4DB2-BD59-A6C34878D82A}">
                    <a16:rowId xmlns:a16="http://schemas.microsoft.com/office/drawing/2014/main" val="10000"/>
                  </a:ext>
                </a:extLst>
              </a:tr>
              <a:tr h="370840">
                <a:tc>
                  <a:txBody>
                    <a:bodyPr/>
                    <a:lstStyle/>
                    <a:p>
                      <a:r>
                        <a:rPr lang="et-EE" sz="1200" dirty="0"/>
                        <a:t>Kooli energiakulude</a:t>
                      </a:r>
                      <a:r>
                        <a:rPr lang="et-EE" sz="1200" baseline="0" dirty="0"/>
                        <a:t> vähendamine</a:t>
                      </a:r>
                      <a:endParaRPr lang="en-GB" sz="1200" dirty="0"/>
                    </a:p>
                  </a:txBody>
                  <a:tcPr/>
                </a:tc>
                <a:tc>
                  <a:txBody>
                    <a:bodyPr/>
                    <a:lstStyle/>
                    <a:p>
                      <a:r>
                        <a:rPr lang="et-EE" sz="1200" dirty="0"/>
                        <a:t>Energia-ülekanne, kütused,</a:t>
                      </a:r>
                      <a:r>
                        <a:rPr lang="et-EE" sz="1200" baseline="0" dirty="0"/>
                        <a:t> kütuste säästmine, isolatsioon, </a:t>
                      </a:r>
                      <a:r>
                        <a:rPr lang="et-EE" sz="1200" baseline="0" dirty="0" err="1"/>
                        <a:t>termograafia</a:t>
                      </a:r>
                      <a:r>
                        <a:rPr lang="et-EE" sz="1200" baseline="0" dirty="0"/>
                        <a:t>, andmete kogumine, väljavõtte uuring</a:t>
                      </a:r>
                      <a:endParaRPr lang="en-GB" sz="1200" dirty="0"/>
                    </a:p>
                  </a:txBody>
                  <a:tcPr/>
                </a:tc>
                <a:tc>
                  <a:txBody>
                    <a:bodyPr/>
                    <a:lstStyle/>
                    <a:p>
                      <a:r>
                        <a:rPr lang="et-EE" sz="1200" kern="1200" dirty="0">
                          <a:solidFill>
                            <a:schemeClr val="tx1"/>
                          </a:solidFill>
                          <a:effectLst/>
                          <a:latin typeface="+mn-lt"/>
                          <a:ea typeface="+mn-ea"/>
                          <a:cs typeface="+mn-cs"/>
                        </a:rPr>
                        <a:t>Kus on koolimajas soojuskadu kõige suurem? </a:t>
                      </a:r>
                    </a:p>
                    <a:p>
                      <a:r>
                        <a:rPr lang="et-EE" sz="1200" kern="1200" dirty="0">
                          <a:solidFill>
                            <a:schemeClr val="tx1"/>
                          </a:solidFill>
                          <a:effectLst/>
                          <a:latin typeface="+mn-lt"/>
                          <a:ea typeface="+mn-ea"/>
                          <a:cs typeface="+mn-cs"/>
                        </a:rPr>
                        <a:t>Mida saame selle vastu ette võtta?</a:t>
                      </a:r>
                      <a:endParaRPr lang="en-GB" sz="1200" dirty="0"/>
                    </a:p>
                  </a:txBody>
                  <a:tcPr/>
                </a:tc>
                <a:tc>
                  <a:txBody>
                    <a:bodyPr/>
                    <a:lstStyle/>
                    <a:p>
                      <a:r>
                        <a:rPr lang="et-EE" sz="1200" kern="1200" dirty="0">
                          <a:solidFill>
                            <a:schemeClr val="tx1"/>
                          </a:solidFill>
                          <a:effectLst/>
                          <a:latin typeface="+mn-lt"/>
                          <a:ea typeface="+mn-ea"/>
                          <a:cs typeface="+mn-cs"/>
                        </a:rPr>
                        <a:t>Parimad meetodid soojuskao mõõtmiseks; täpsete andmete kogumine; andmete tõlgendamine; isolaatorite tõhusus; hoonete energiasäästlikkuse uurimine.</a:t>
                      </a:r>
                      <a:endParaRPr lang="en-GB" sz="1200" dirty="0"/>
                    </a:p>
                  </a:txBody>
                  <a:tcPr/>
                </a:tc>
                <a:tc>
                  <a:txBody>
                    <a:bodyPr/>
                    <a:lstStyle/>
                    <a:p>
                      <a:r>
                        <a:rPr lang="et-EE" sz="1200" kern="1200" dirty="0">
                          <a:solidFill>
                            <a:schemeClr val="tx1"/>
                          </a:solidFill>
                          <a:effectLst/>
                          <a:latin typeface="+mn-lt"/>
                          <a:ea typeface="+mn-ea"/>
                          <a:cs typeface="+mn-cs"/>
                        </a:rPr>
                        <a:t>Kooli juhtkonna ja nõukogu informeerimine soojuskaost ja moodustest, kuidas probleemi leevendada. Sõnumi kujundamine kõige </a:t>
                      </a:r>
                      <a:r>
                        <a:rPr lang="et-EE" sz="1200" kern="1200" dirty="0" err="1">
                          <a:solidFill>
                            <a:schemeClr val="tx1"/>
                          </a:solidFill>
                          <a:effectLst/>
                          <a:latin typeface="+mn-lt"/>
                          <a:ea typeface="+mn-ea"/>
                          <a:cs typeface="+mn-cs"/>
                        </a:rPr>
                        <a:t>vastuvõetava-mal</a:t>
                      </a:r>
                      <a:r>
                        <a:rPr lang="et-EE" sz="1200" kern="1200" dirty="0">
                          <a:solidFill>
                            <a:schemeClr val="tx1"/>
                          </a:solidFill>
                          <a:effectLst/>
                          <a:latin typeface="+mn-lt"/>
                          <a:ea typeface="+mn-ea"/>
                          <a:cs typeface="+mn-cs"/>
                        </a:rPr>
                        <a:t> viisil, et veenda otsusetegijaid. </a:t>
                      </a:r>
                      <a:endParaRPr lang="en-GB" sz="1200" dirty="0"/>
                    </a:p>
                  </a:txBody>
                  <a:tcPr/>
                </a:tc>
                <a:tc>
                  <a:txBody>
                    <a:bodyPr/>
                    <a:lstStyle/>
                    <a:p>
                      <a:r>
                        <a:rPr lang="et-EE" sz="1200" kern="1200" dirty="0">
                          <a:solidFill>
                            <a:schemeClr val="tx1"/>
                          </a:solidFill>
                          <a:effectLst/>
                          <a:latin typeface="+mn-lt"/>
                          <a:ea typeface="+mn-ea"/>
                          <a:cs typeface="+mn-cs"/>
                        </a:rPr>
                        <a:t>Kooliõpilaste mugavuse ja heaolu parandamise viiside tuvastamine tõhusa kuluarvestuse abil. </a:t>
                      </a:r>
                      <a:endParaRPr lang="en-GB" sz="1200" dirty="0"/>
                    </a:p>
                  </a:txBody>
                  <a:tcPr>
                    <a:solidFill>
                      <a:schemeClr val="bg1"/>
                    </a:solidFill>
                  </a:tcPr>
                </a:tc>
                <a:tc>
                  <a:txBody>
                    <a:bodyPr/>
                    <a:lstStyle/>
                    <a:p>
                      <a:r>
                        <a:rPr lang="et-EE" sz="1200" kern="1200" dirty="0">
                          <a:solidFill>
                            <a:schemeClr val="tx1"/>
                          </a:solidFill>
                          <a:effectLst/>
                          <a:latin typeface="+mn-lt"/>
                          <a:ea typeface="+mn-ea"/>
                          <a:cs typeface="+mn-cs"/>
                        </a:rPr>
                        <a:t>Tulemused peaksid parandama õpitingimusi ja maksimeerima kõigi osapoolte kasu. </a:t>
                      </a:r>
                      <a:endParaRPr lang="en-GB" sz="1200" dirty="0"/>
                    </a:p>
                  </a:txBody>
                  <a:tcPr>
                    <a:solidFill>
                      <a:schemeClr val="bg1"/>
                    </a:solidFill>
                  </a:tcPr>
                </a:tc>
                <a:tc>
                  <a:txBody>
                    <a:bodyPr/>
                    <a:lstStyle/>
                    <a:p>
                      <a:r>
                        <a:rPr lang="et-EE" sz="1200" kern="1200" dirty="0">
                          <a:solidFill>
                            <a:schemeClr val="tx1"/>
                          </a:solidFill>
                          <a:effectLst/>
                          <a:latin typeface="+mn-lt"/>
                          <a:ea typeface="+mn-ea"/>
                          <a:cs typeface="+mn-cs"/>
                        </a:rPr>
                        <a:t>Kütuse kokkuhoid</a:t>
                      </a:r>
                      <a:endParaRPr lang="en-GB" sz="1200" dirty="0"/>
                    </a:p>
                  </a:txBody>
                  <a:tcPr>
                    <a:solidFill>
                      <a:schemeClr val="bg1"/>
                    </a:solidFill>
                  </a:tcPr>
                </a:tc>
                <a:extLst>
                  <a:ext uri="{0D108BD9-81ED-4DB2-BD59-A6C34878D82A}">
                    <a16:rowId xmlns:a16="http://schemas.microsoft.com/office/drawing/2014/main" val="10001"/>
                  </a:ext>
                </a:extLst>
              </a:tr>
              <a:tr h="370840">
                <a:tc>
                  <a:txBody>
                    <a:bodyPr/>
                    <a:lstStyle/>
                    <a:p>
                      <a:r>
                        <a:rPr lang="et-EE" sz="1200" dirty="0"/>
                        <a:t>Miks noored suitsetavad</a:t>
                      </a:r>
                      <a:r>
                        <a:rPr lang="et-EE" sz="1200" baseline="0" dirty="0"/>
                        <a:t> </a:t>
                      </a:r>
                      <a:endParaRPr lang="en-GB" sz="1200" dirty="0"/>
                    </a:p>
                  </a:txBody>
                  <a:tcPr>
                    <a:solidFill>
                      <a:schemeClr val="bg1"/>
                    </a:solidFill>
                  </a:tcPr>
                </a:tc>
                <a:tc>
                  <a:txBody>
                    <a:bodyPr/>
                    <a:lstStyle/>
                    <a:p>
                      <a:r>
                        <a:rPr lang="et-EE" sz="1200" kern="1200" dirty="0">
                          <a:solidFill>
                            <a:schemeClr val="tx1"/>
                          </a:solidFill>
                          <a:effectLst/>
                          <a:latin typeface="+mn-lt"/>
                          <a:ea typeface="+mn-ea"/>
                          <a:cs typeface="+mn-cs"/>
                        </a:rPr>
                        <a:t>Kopsu ehitus ja kohastumus, hingamise toime-mehhanismid, gaasivahetus, vere tähtsus hapniku ja süsihappegaasi transpordis, raku-ainevahetus, suitsetamise mõjude </a:t>
                      </a:r>
                      <a:r>
                        <a:rPr lang="et-EE" sz="1200" kern="1200" dirty="0" err="1">
                          <a:solidFill>
                            <a:schemeClr val="tx1"/>
                          </a:solidFill>
                          <a:effectLst/>
                          <a:latin typeface="+mn-lt"/>
                          <a:ea typeface="+mn-ea"/>
                          <a:cs typeface="+mn-cs"/>
                        </a:rPr>
                        <a:t>modelleeri-mine</a:t>
                      </a:r>
                      <a:endParaRPr lang="en-GB" sz="1200" dirty="0"/>
                    </a:p>
                  </a:txBody>
                  <a:tcPr>
                    <a:solidFill>
                      <a:schemeClr val="bg1"/>
                    </a:solidFill>
                  </a:tcPr>
                </a:tc>
                <a:tc>
                  <a:txBody>
                    <a:bodyPr/>
                    <a:lstStyle/>
                    <a:p>
                      <a:r>
                        <a:rPr lang="et-EE" sz="1200" kern="1200" dirty="0">
                          <a:solidFill>
                            <a:schemeClr val="tx1"/>
                          </a:solidFill>
                          <a:effectLst/>
                          <a:latin typeface="+mn-lt"/>
                          <a:ea typeface="+mn-ea"/>
                          <a:cs typeface="+mn-cs"/>
                        </a:rPr>
                        <a:t>Kas meie eakaaslased on teadlikud suitsetamise mõjust tervisele? Mida nad arvavad passiivsest suitsetamisest? Millised on bioloogia parimad sõnumid noortele suitsetamise kohta?</a:t>
                      </a:r>
                      <a:endParaRPr lang="en-GB" sz="1200" dirty="0"/>
                    </a:p>
                  </a:txBody>
                  <a:tcPr>
                    <a:solidFill>
                      <a:schemeClr val="bg1"/>
                    </a:solidFill>
                  </a:tcPr>
                </a:tc>
                <a:tc>
                  <a:txBody>
                    <a:bodyPr/>
                    <a:lstStyle/>
                    <a:p>
                      <a:r>
                        <a:rPr lang="et-EE" sz="1200" kern="1200" dirty="0">
                          <a:solidFill>
                            <a:schemeClr val="tx1"/>
                          </a:solidFill>
                          <a:effectLst/>
                          <a:latin typeface="+mn-lt"/>
                          <a:ea typeface="+mn-ea"/>
                          <a:cs typeface="+mn-cs"/>
                        </a:rPr>
                        <a:t>Asjakohase küsitluse koostamine; tulemuste tõlgendamine; suitsetamise tagajärgede teadmise ja käitumise vahelise suhte uurimine; alternatiivid suitsetamisele.</a:t>
                      </a:r>
                      <a:endParaRPr lang="en-GB" sz="1200" dirty="0"/>
                    </a:p>
                  </a:txBody>
                  <a:tcPr>
                    <a:solidFill>
                      <a:schemeClr val="bg1"/>
                    </a:solidFill>
                  </a:tcPr>
                </a:tc>
                <a:tc>
                  <a:txBody>
                    <a:bodyPr/>
                    <a:lstStyle/>
                    <a:p>
                      <a:r>
                        <a:rPr lang="et-EE" sz="1200" kern="1200" dirty="0">
                          <a:solidFill>
                            <a:schemeClr val="tx1"/>
                          </a:solidFill>
                          <a:effectLst/>
                          <a:latin typeface="+mn-lt"/>
                          <a:ea typeface="+mn-ea"/>
                          <a:cs typeface="+mn-cs"/>
                        </a:rPr>
                        <a:t>Plakati tegemine, mis teadvustaks eakaaslasi suitsetamise kohta; koolis plakatile asukoha leidmise üle arutlemine; kutsida üles õpetajaid ja õpilasi arutama suitsetamise mõjude üle.</a:t>
                      </a:r>
                      <a:endParaRPr lang="en-GB" sz="1200" dirty="0"/>
                    </a:p>
                  </a:txBody>
                  <a:tcPr>
                    <a:solidFill>
                      <a:schemeClr val="bg1"/>
                    </a:solidFill>
                  </a:tcPr>
                </a:tc>
                <a:tc>
                  <a:txBody>
                    <a:bodyPr/>
                    <a:lstStyle/>
                    <a:p>
                      <a:r>
                        <a:rPr lang="et-EE" sz="1200" kern="1200" dirty="0">
                          <a:solidFill>
                            <a:schemeClr val="tx1"/>
                          </a:solidFill>
                          <a:effectLst/>
                          <a:latin typeface="+mn-lt"/>
                          <a:ea typeface="+mn-ea"/>
                          <a:cs typeface="+mn-cs"/>
                        </a:rPr>
                        <a:t>Taktitundelised viisid, kuidas selgitada suitsetamise mõju tervisele.</a:t>
                      </a:r>
                      <a:endParaRPr lang="en-GB" sz="1200" dirty="0"/>
                    </a:p>
                  </a:txBody>
                  <a:tcPr>
                    <a:solidFill>
                      <a:schemeClr val="bg1"/>
                    </a:solidFill>
                  </a:tcPr>
                </a:tc>
                <a:tc>
                  <a:txBody>
                    <a:bodyPr/>
                    <a:lstStyle/>
                    <a:p>
                      <a:r>
                        <a:rPr lang="et-EE" sz="1200" kern="1200" dirty="0">
                          <a:solidFill>
                            <a:schemeClr val="tx1"/>
                          </a:solidFill>
                          <a:effectLst/>
                          <a:latin typeface="+mn-lt"/>
                          <a:ea typeface="+mn-ea"/>
                          <a:cs typeface="+mn-cs"/>
                        </a:rPr>
                        <a:t>Alustab tervise-teemalist arutelu ilma tundlikku informatsiooni avaldamata.</a:t>
                      </a:r>
                      <a:endParaRPr lang="en-GB" sz="1200" dirty="0"/>
                    </a:p>
                  </a:txBody>
                  <a:tcPr>
                    <a:solidFill>
                      <a:schemeClr val="bg1"/>
                    </a:solidFill>
                  </a:tcPr>
                </a:tc>
                <a:tc>
                  <a:txBody>
                    <a:bodyPr/>
                    <a:lstStyle/>
                    <a:p>
                      <a:r>
                        <a:rPr lang="et-EE" sz="1200" kern="1200" dirty="0">
                          <a:solidFill>
                            <a:schemeClr val="tx1"/>
                          </a:solidFill>
                          <a:effectLst/>
                          <a:latin typeface="+mn-lt"/>
                          <a:ea typeface="+mn-ea"/>
                          <a:cs typeface="+mn-cs"/>
                        </a:rPr>
                        <a:t>Tervise edendamine</a:t>
                      </a:r>
                      <a:endParaRPr lang="en-GB" sz="1200" dirty="0"/>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09122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68953D-DFB0-4E8F-93C2-2DA73BD6FEE2}" type="slidenum">
              <a:rPr lang="en-GB" smtClean="0"/>
              <a:pPr/>
              <a:t>31</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959462653"/>
              </p:ext>
            </p:extLst>
          </p:nvPr>
        </p:nvGraphicFramePr>
        <p:xfrm>
          <a:off x="13320" y="242430"/>
          <a:ext cx="9130680" cy="4389120"/>
        </p:xfrm>
        <a:graphic>
          <a:graphicData uri="http://schemas.openxmlformats.org/drawingml/2006/table">
            <a:tbl>
              <a:tblPr firstRow="1" bandRow="1">
                <a:tableStyleId>{5940675A-B579-460E-94D1-54222C63F5DA}</a:tableStyleId>
              </a:tblPr>
              <a:tblGrid>
                <a:gridCol w="1141335">
                  <a:extLst>
                    <a:ext uri="{9D8B030D-6E8A-4147-A177-3AD203B41FA5}">
                      <a16:colId xmlns:a16="http://schemas.microsoft.com/office/drawing/2014/main" val="20000"/>
                    </a:ext>
                  </a:extLst>
                </a:gridCol>
                <a:gridCol w="1141335">
                  <a:extLst>
                    <a:ext uri="{9D8B030D-6E8A-4147-A177-3AD203B41FA5}">
                      <a16:colId xmlns:a16="http://schemas.microsoft.com/office/drawing/2014/main" val="20001"/>
                    </a:ext>
                  </a:extLst>
                </a:gridCol>
                <a:gridCol w="1141335">
                  <a:extLst>
                    <a:ext uri="{9D8B030D-6E8A-4147-A177-3AD203B41FA5}">
                      <a16:colId xmlns:a16="http://schemas.microsoft.com/office/drawing/2014/main" val="20002"/>
                    </a:ext>
                  </a:extLst>
                </a:gridCol>
                <a:gridCol w="1141335">
                  <a:extLst>
                    <a:ext uri="{9D8B030D-6E8A-4147-A177-3AD203B41FA5}">
                      <a16:colId xmlns:a16="http://schemas.microsoft.com/office/drawing/2014/main" val="20003"/>
                    </a:ext>
                  </a:extLst>
                </a:gridCol>
                <a:gridCol w="1141335">
                  <a:extLst>
                    <a:ext uri="{9D8B030D-6E8A-4147-A177-3AD203B41FA5}">
                      <a16:colId xmlns:a16="http://schemas.microsoft.com/office/drawing/2014/main" val="20004"/>
                    </a:ext>
                  </a:extLst>
                </a:gridCol>
                <a:gridCol w="1141335">
                  <a:extLst>
                    <a:ext uri="{9D8B030D-6E8A-4147-A177-3AD203B41FA5}">
                      <a16:colId xmlns:a16="http://schemas.microsoft.com/office/drawing/2014/main" val="20005"/>
                    </a:ext>
                  </a:extLst>
                </a:gridCol>
                <a:gridCol w="1141335">
                  <a:extLst>
                    <a:ext uri="{9D8B030D-6E8A-4147-A177-3AD203B41FA5}">
                      <a16:colId xmlns:a16="http://schemas.microsoft.com/office/drawing/2014/main" val="20006"/>
                    </a:ext>
                  </a:extLst>
                </a:gridCol>
                <a:gridCol w="1141335">
                  <a:extLst>
                    <a:ext uri="{9D8B030D-6E8A-4147-A177-3AD203B41FA5}">
                      <a16:colId xmlns:a16="http://schemas.microsoft.com/office/drawing/2014/main" val="20007"/>
                    </a:ext>
                  </a:extLst>
                </a:gridCol>
              </a:tblGrid>
              <a:tr h="370840">
                <a:tc>
                  <a:txBody>
                    <a:bodyPr/>
                    <a:lstStyle/>
                    <a:p>
                      <a:r>
                        <a:rPr lang="et-EE" sz="1200" b="1" dirty="0"/>
                        <a:t>Teema</a:t>
                      </a:r>
                      <a:endParaRPr lang="en-GB" sz="1200" b="1" dirty="0"/>
                    </a:p>
                  </a:txBody>
                  <a:tcPr/>
                </a:tc>
                <a:tc>
                  <a:txBody>
                    <a:bodyPr/>
                    <a:lstStyle/>
                    <a:p>
                      <a:r>
                        <a:rPr lang="et-EE" sz="1200" b="1" dirty="0"/>
                        <a:t>Teaduslik sisu</a:t>
                      </a:r>
                      <a:endParaRPr lang="en-GB" sz="1200" b="1" dirty="0"/>
                    </a:p>
                  </a:txBody>
                  <a:tcPr/>
                </a:tc>
                <a:tc>
                  <a:txBody>
                    <a:bodyPr/>
                    <a:lstStyle/>
                    <a:p>
                      <a:r>
                        <a:rPr lang="et-EE" sz="1200" b="1" dirty="0">
                          <a:solidFill>
                            <a:schemeClr val="bg1"/>
                          </a:solidFill>
                        </a:rPr>
                        <a:t>Küsi</a:t>
                      </a:r>
                      <a:endParaRPr lang="en-GB" sz="1200" b="1" dirty="0">
                        <a:solidFill>
                          <a:schemeClr val="bg1"/>
                        </a:solidFill>
                      </a:endParaRPr>
                    </a:p>
                  </a:txBody>
                  <a:tcPr>
                    <a:solidFill>
                      <a:schemeClr val="accent2"/>
                    </a:solidFill>
                  </a:tcPr>
                </a:tc>
                <a:tc>
                  <a:txBody>
                    <a:bodyPr/>
                    <a:lstStyle/>
                    <a:p>
                      <a:r>
                        <a:rPr lang="et-EE" sz="1200" b="1" dirty="0">
                          <a:solidFill>
                            <a:schemeClr val="bg1"/>
                          </a:solidFill>
                        </a:rPr>
                        <a:t>Saa teada</a:t>
                      </a:r>
                      <a:endParaRPr lang="en-GB" sz="1200" b="1" dirty="0">
                        <a:solidFill>
                          <a:schemeClr val="bg1"/>
                        </a:solidFill>
                      </a:endParaRPr>
                    </a:p>
                  </a:txBody>
                  <a:tcPr>
                    <a:solidFill>
                      <a:schemeClr val="accent6">
                        <a:lumMod val="75000"/>
                      </a:schemeClr>
                    </a:solidFill>
                  </a:tcPr>
                </a:tc>
                <a:tc>
                  <a:txBody>
                    <a:bodyPr/>
                    <a:lstStyle/>
                    <a:p>
                      <a:r>
                        <a:rPr lang="et-EE" sz="1200" b="1" dirty="0">
                          <a:solidFill>
                            <a:schemeClr val="bg1"/>
                          </a:solidFill>
                        </a:rPr>
                        <a:t>Tegutse</a:t>
                      </a:r>
                      <a:endParaRPr lang="en-GB" sz="1200" b="1" dirty="0">
                        <a:solidFill>
                          <a:schemeClr val="bg1"/>
                        </a:solidFill>
                      </a:endParaRPr>
                    </a:p>
                  </a:txBody>
                  <a:tcPr>
                    <a:solidFill>
                      <a:schemeClr val="accent5"/>
                    </a:solidFill>
                  </a:tcPr>
                </a:tc>
                <a:tc>
                  <a:txBody>
                    <a:bodyPr/>
                    <a:lstStyle/>
                    <a:p>
                      <a:r>
                        <a:rPr lang="et-EE" sz="1200" b="1" dirty="0"/>
                        <a:t>Ühiskondlik</a:t>
                      </a:r>
                      <a:r>
                        <a:rPr lang="et-EE" sz="1200" b="1" baseline="0" dirty="0"/>
                        <a:t> soov</a:t>
                      </a:r>
                      <a:endParaRPr lang="en-GB" sz="1200" b="1" dirty="0"/>
                    </a:p>
                  </a:txBody>
                  <a:tcPr>
                    <a:solidFill>
                      <a:schemeClr val="bg1"/>
                    </a:solidFill>
                  </a:tcPr>
                </a:tc>
                <a:tc>
                  <a:txBody>
                    <a:bodyPr/>
                    <a:lstStyle/>
                    <a:p>
                      <a:r>
                        <a:rPr lang="et-EE" sz="1200" b="1" dirty="0"/>
                        <a:t>Eetiline vastuvõetavas</a:t>
                      </a:r>
                      <a:endParaRPr lang="en-GB" sz="1200" b="1" dirty="0"/>
                    </a:p>
                  </a:txBody>
                  <a:tcPr>
                    <a:solidFill>
                      <a:schemeClr val="bg1"/>
                    </a:solidFill>
                  </a:tcPr>
                </a:tc>
                <a:tc>
                  <a:txBody>
                    <a:bodyPr/>
                    <a:lstStyle/>
                    <a:p>
                      <a:r>
                        <a:rPr lang="et-EE" sz="1200" b="1" dirty="0"/>
                        <a:t>Jätku-suutlikkus</a:t>
                      </a:r>
                      <a:endParaRPr lang="en-GB" sz="1200" b="1" dirty="0"/>
                    </a:p>
                  </a:txBody>
                  <a:tcPr>
                    <a:solidFill>
                      <a:schemeClr val="bg1"/>
                    </a:solidFill>
                  </a:tcPr>
                </a:tc>
                <a:extLst>
                  <a:ext uri="{0D108BD9-81ED-4DB2-BD59-A6C34878D82A}">
                    <a16:rowId xmlns:a16="http://schemas.microsoft.com/office/drawing/2014/main" val="10000"/>
                  </a:ext>
                </a:extLst>
              </a:tr>
              <a:tr h="370840">
                <a:tc>
                  <a:txBody>
                    <a:bodyPr/>
                    <a:lstStyle/>
                    <a:p>
                      <a:r>
                        <a:rPr lang="et-EE" sz="1200" kern="1200" dirty="0">
                          <a:solidFill>
                            <a:schemeClr val="tx1"/>
                          </a:solidFill>
                          <a:effectLst/>
                          <a:latin typeface="+mn-lt"/>
                          <a:ea typeface="+mn-ea"/>
                          <a:cs typeface="+mn-cs"/>
                        </a:rPr>
                        <a:t>Keskkonna-sõbralik riietus</a:t>
                      </a:r>
                      <a:endParaRPr lang="en-GB" sz="1200" b="1" dirty="0"/>
                    </a:p>
                  </a:txBody>
                  <a:tcPr/>
                </a:tc>
                <a:tc>
                  <a:txBody>
                    <a:bodyPr/>
                    <a:lstStyle/>
                    <a:p>
                      <a:r>
                        <a:rPr lang="et-EE" sz="1200" kern="1200" dirty="0">
                          <a:solidFill>
                            <a:schemeClr val="tx1"/>
                          </a:solidFill>
                          <a:effectLst/>
                          <a:latin typeface="+mn-lt"/>
                          <a:ea typeface="+mn-ea"/>
                          <a:cs typeface="+mn-cs"/>
                        </a:rPr>
                        <a:t>Vabade radikaalide mehhanismid, fotokatalüüs, </a:t>
                      </a:r>
                      <a:r>
                        <a:rPr lang="et-EE" sz="1200" kern="1200" dirty="0" err="1">
                          <a:solidFill>
                            <a:schemeClr val="tx1"/>
                          </a:solidFill>
                          <a:effectLst/>
                          <a:latin typeface="+mn-lt"/>
                          <a:ea typeface="+mn-ea"/>
                          <a:cs typeface="+mn-cs"/>
                        </a:rPr>
                        <a:t>nanokeemia</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NO</a:t>
                      </a:r>
                      <a:r>
                        <a:rPr lang="et-EE" sz="1200" kern="1200" baseline="-25000" dirty="0" err="1">
                          <a:solidFill>
                            <a:schemeClr val="tx1"/>
                          </a:solidFill>
                          <a:effectLst/>
                          <a:latin typeface="+mn-lt"/>
                          <a:ea typeface="+mn-ea"/>
                          <a:cs typeface="+mn-cs"/>
                        </a:rPr>
                        <a:t>x</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saasteaineted</a:t>
                      </a:r>
                      <a:r>
                        <a:rPr lang="et-EE" sz="1200" kern="1200" dirty="0">
                          <a:solidFill>
                            <a:schemeClr val="tx1"/>
                          </a:solidFill>
                          <a:effectLst/>
                          <a:latin typeface="+mn-lt"/>
                          <a:ea typeface="+mn-ea"/>
                          <a:cs typeface="+mn-cs"/>
                        </a:rPr>
                        <a:t>. </a:t>
                      </a:r>
                      <a:endParaRPr lang="en-GB" sz="1200" b="1" dirty="0"/>
                    </a:p>
                  </a:txBody>
                  <a:tcPr/>
                </a:tc>
                <a:tc>
                  <a:txBody>
                    <a:bodyPr/>
                    <a:lstStyle/>
                    <a:p>
                      <a:r>
                        <a:rPr lang="et-EE" sz="1200" kern="1200" dirty="0">
                          <a:solidFill>
                            <a:schemeClr val="tx1"/>
                          </a:solidFill>
                          <a:effectLst/>
                          <a:latin typeface="+mn-lt"/>
                          <a:ea typeface="+mn-ea"/>
                          <a:cs typeface="+mn-cs"/>
                        </a:rPr>
                        <a:t>Kuidas saame suurendada teadlikkust keskkonnasõbralikest rõivastest? Millised on tingimused, et keskkonnasõbralikud riided tooksid esile muudatuse? Keda mõjutab titaandioksiidi kaevandamine? Millised on parimad viisid eetiliste probleemide kõnetamiseks? </a:t>
                      </a:r>
                      <a:endParaRPr lang="en-GB" sz="1200" b="1" dirty="0">
                        <a:solidFill>
                          <a:schemeClr val="tx1"/>
                        </a:solidFill>
                      </a:endParaRPr>
                    </a:p>
                  </a:txBody>
                  <a:tcPr>
                    <a:solidFill>
                      <a:schemeClr val="bg1"/>
                    </a:solidFill>
                  </a:tcPr>
                </a:tc>
                <a:tc>
                  <a:txBody>
                    <a:bodyPr/>
                    <a:lstStyle/>
                    <a:p>
                      <a:r>
                        <a:rPr lang="et-EE" sz="1200" kern="1200" dirty="0">
                          <a:solidFill>
                            <a:schemeClr val="tx1"/>
                          </a:solidFill>
                          <a:effectLst/>
                          <a:latin typeface="+mn-lt"/>
                          <a:ea typeface="+mn-ea"/>
                          <a:cs typeface="+mn-cs"/>
                        </a:rPr>
                        <a:t>Sekundaarsete andmete kasutamine, et hinnata nn </a:t>
                      </a:r>
                      <a:r>
                        <a:rPr lang="et-EE" sz="1200" kern="1200" dirty="0" err="1">
                          <a:solidFill>
                            <a:schemeClr val="tx1"/>
                          </a:solidFill>
                          <a:effectLst/>
                          <a:latin typeface="+mn-lt"/>
                          <a:ea typeface="+mn-ea"/>
                          <a:cs typeface="+mn-cs"/>
                        </a:rPr>
                        <a:t>katalüütiliste</a:t>
                      </a:r>
                      <a:r>
                        <a:rPr lang="et-EE" sz="1200" kern="1200" dirty="0">
                          <a:solidFill>
                            <a:schemeClr val="tx1"/>
                          </a:solidFill>
                          <a:effectLst/>
                          <a:latin typeface="+mn-lt"/>
                          <a:ea typeface="+mn-ea"/>
                          <a:cs typeface="+mn-cs"/>
                        </a:rPr>
                        <a:t> rõivaste (vt projekti </a:t>
                      </a:r>
                      <a:r>
                        <a:rPr lang="et-EE" sz="1200" kern="1200" dirty="0" err="1">
                          <a:solidFill>
                            <a:schemeClr val="tx1"/>
                          </a:solidFill>
                          <a:effectLst/>
                          <a:latin typeface="+mn-lt"/>
                          <a:ea typeface="+mn-ea"/>
                          <a:cs typeface="+mn-cs"/>
                        </a:rPr>
                        <a:t>Catalythic</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Clothing</a:t>
                      </a:r>
                      <a:r>
                        <a:rPr lang="et-EE" sz="1200" kern="1200" dirty="0">
                          <a:solidFill>
                            <a:schemeClr val="tx1"/>
                          </a:solidFill>
                          <a:effectLst/>
                          <a:latin typeface="+mn-lt"/>
                          <a:ea typeface="+mn-ea"/>
                          <a:cs typeface="+mn-cs"/>
                        </a:rPr>
                        <a:t>) kandmise mõjutegureid ning kuidas seda saaks täiustada. Konfliktsete väärtuste ja seisukohtade tuvastamine nn </a:t>
                      </a:r>
                      <a:r>
                        <a:rPr lang="et-EE" sz="1200" kern="1200" dirty="0" err="1">
                          <a:solidFill>
                            <a:schemeClr val="tx1"/>
                          </a:solidFill>
                          <a:effectLst/>
                          <a:latin typeface="+mn-lt"/>
                          <a:ea typeface="+mn-ea"/>
                          <a:cs typeface="+mn-cs"/>
                        </a:rPr>
                        <a:t>katalüütiliste</a:t>
                      </a:r>
                      <a:r>
                        <a:rPr lang="et-EE" sz="1200" kern="1200" dirty="0">
                          <a:solidFill>
                            <a:schemeClr val="tx1"/>
                          </a:solidFill>
                          <a:effectLst/>
                          <a:latin typeface="+mn-lt"/>
                          <a:ea typeface="+mn-ea"/>
                          <a:cs typeface="+mn-cs"/>
                        </a:rPr>
                        <a:t> riiete tootmises.</a:t>
                      </a:r>
                      <a:endParaRPr lang="en-GB" sz="1200" b="1" dirty="0">
                        <a:solidFill>
                          <a:schemeClr val="tx1"/>
                        </a:solidFill>
                      </a:endParaRPr>
                    </a:p>
                  </a:txBody>
                  <a:tcPr>
                    <a:solidFill>
                      <a:schemeClr val="bg1"/>
                    </a:solidFill>
                  </a:tcPr>
                </a:tc>
                <a:tc>
                  <a:txBody>
                    <a:bodyPr/>
                    <a:lstStyle/>
                    <a:p>
                      <a:r>
                        <a:rPr lang="et-EE" sz="1200" kern="1200" dirty="0">
                          <a:solidFill>
                            <a:schemeClr val="tx1"/>
                          </a:solidFill>
                          <a:effectLst/>
                          <a:latin typeface="+mn-lt"/>
                          <a:ea typeface="+mn-ea"/>
                          <a:cs typeface="+mn-cs"/>
                        </a:rPr>
                        <a:t>Kaevandamisest tulenevate vastuolude avaldamine kohalikele keskkonna-kaitse-organisatsioonidele, toetudes tõendus-materjalidele, mida koguti titaandioksiidi tootmise ja kasutegurite/puuduste osas. </a:t>
                      </a:r>
                      <a:endParaRPr lang="en-GB" sz="1200" b="1" dirty="0">
                        <a:solidFill>
                          <a:schemeClr val="tx1"/>
                        </a:solidFill>
                      </a:endParaRPr>
                    </a:p>
                  </a:txBody>
                  <a:tcPr>
                    <a:solidFill>
                      <a:schemeClr val="bg1"/>
                    </a:solidFill>
                  </a:tcPr>
                </a:tc>
                <a:tc>
                  <a:txBody>
                    <a:bodyPr/>
                    <a:lstStyle/>
                    <a:p>
                      <a:r>
                        <a:rPr lang="et-EE" sz="1200" kern="1200" dirty="0">
                          <a:solidFill>
                            <a:schemeClr val="tx1"/>
                          </a:solidFill>
                          <a:effectLst/>
                          <a:latin typeface="+mn-lt"/>
                          <a:ea typeface="+mn-ea"/>
                          <a:cs typeface="+mn-cs"/>
                        </a:rPr>
                        <a:t>Õhu kvaliteeti parandavate toodete kasutamine.</a:t>
                      </a:r>
                      <a:endParaRPr lang="en-GB" sz="1200" b="1" dirty="0">
                        <a:solidFill>
                          <a:schemeClr val="tx1"/>
                        </a:solidFill>
                      </a:endParaRPr>
                    </a:p>
                  </a:txBody>
                  <a:tcPr>
                    <a:solidFill>
                      <a:schemeClr val="bg1"/>
                    </a:solidFill>
                  </a:tcPr>
                </a:tc>
                <a:tc>
                  <a:txBody>
                    <a:bodyPr/>
                    <a:lstStyle/>
                    <a:p>
                      <a:r>
                        <a:rPr lang="et-EE" sz="1200" kern="1200" dirty="0">
                          <a:solidFill>
                            <a:schemeClr val="tx1"/>
                          </a:solidFill>
                          <a:effectLst/>
                          <a:latin typeface="+mn-lt"/>
                          <a:ea typeface="+mn-ea"/>
                          <a:cs typeface="+mn-cs"/>
                        </a:rPr>
                        <a:t>Võtab arvesse kasu ja kahjutegureid kõigile osapooltele ja toob esile ebaõiglased tingimused.</a:t>
                      </a:r>
                      <a:endParaRPr lang="en-GB" sz="1200" b="1" dirty="0"/>
                    </a:p>
                  </a:txBody>
                  <a:tcPr>
                    <a:solidFill>
                      <a:schemeClr val="bg1"/>
                    </a:solidFill>
                  </a:tcPr>
                </a:tc>
                <a:tc>
                  <a:txBody>
                    <a:bodyPr/>
                    <a:lstStyle/>
                    <a:p>
                      <a:r>
                        <a:rPr lang="et-EE" sz="1200" kern="1200" dirty="0">
                          <a:solidFill>
                            <a:schemeClr val="tx1"/>
                          </a:solidFill>
                          <a:effectLst/>
                          <a:latin typeface="+mn-lt"/>
                          <a:ea typeface="+mn-ea"/>
                          <a:cs typeface="+mn-cs"/>
                        </a:rPr>
                        <a:t>Ühiskondlikud ja majanduslikud tingimused keskkonnakasudeks.</a:t>
                      </a:r>
                      <a:endParaRPr lang="en-GB" sz="1200" b="1" dirty="0"/>
                    </a:p>
                  </a:txBody>
                  <a:tcPr>
                    <a:solidFill>
                      <a:schemeClr val="bg1"/>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1979712" y="6499699"/>
            <a:ext cx="5855129" cy="369332"/>
          </a:xfrm>
          <a:prstGeom prst="rect">
            <a:avLst/>
          </a:prstGeom>
          <a:noFill/>
        </p:spPr>
        <p:txBody>
          <a:bodyPr wrap="none" rtlCol="0">
            <a:spAutoFit/>
          </a:bodyPr>
          <a:lstStyle/>
          <a:p>
            <a:r>
              <a:rPr lang="et-EE" i="1" dirty="0"/>
              <a:t>Rohkem infot </a:t>
            </a:r>
            <a:r>
              <a:rPr lang="et-EE" i="1" dirty="0" err="1"/>
              <a:t>jaotmaterjalis</a:t>
            </a:r>
            <a:r>
              <a:rPr lang="et-EE" i="1" dirty="0"/>
              <a:t> „</a:t>
            </a:r>
            <a:r>
              <a:rPr lang="et-EE" dirty="0"/>
              <a:t>Teadus ja ühiskond hariduses“</a:t>
            </a:r>
            <a:r>
              <a:rPr lang="et-EE" i="1" dirty="0"/>
              <a:t> .</a:t>
            </a:r>
            <a:endParaRPr lang="en-GB" i="1" dirty="0"/>
          </a:p>
        </p:txBody>
      </p:sp>
    </p:spTree>
    <p:extLst>
      <p:ext uri="{BB962C8B-B14F-4D97-AF65-F5344CB8AC3E}">
        <p14:creationId xmlns:p14="http://schemas.microsoft.com/office/powerpoint/2010/main" val="3947389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a:t>Kuidas rakendada SSIBL-</a:t>
            </a:r>
            <a:r>
              <a:rPr lang="et-EE" dirty="0" err="1"/>
              <a:t>it</a:t>
            </a:r>
            <a:r>
              <a:rPr lang="et-EE" dirty="0"/>
              <a:t> avatud õpikeskkonnas? </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0C68953D-DFB0-4E8F-93C2-2DA73BD6FEE2}" type="slidenum">
              <a:rPr lang="en-GB" smtClean="0"/>
              <a:pPr/>
              <a:t>32</a:t>
            </a:fld>
            <a:endParaRPr lang="en-GB"/>
          </a:p>
        </p:txBody>
      </p:sp>
    </p:spTree>
    <p:extLst>
      <p:ext uri="{BB962C8B-B14F-4D97-AF65-F5344CB8AC3E}">
        <p14:creationId xmlns:p14="http://schemas.microsoft.com/office/powerpoint/2010/main" val="2701103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a:t>Avatud õpikeskkond või mitteformaalne õpikeskkond</a:t>
            </a:r>
            <a:endParaRPr lang="en-GB" dirty="0"/>
          </a:p>
        </p:txBody>
      </p:sp>
      <p:sp>
        <p:nvSpPr>
          <p:cNvPr id="6" name="Content Placeholder 5"/>
          <p:cNvSpPr>
            <a:spLocks noGrp="1"/>
          </p:cNvSpPr>
          <p:nvPr>
            <p:ph idx="1"/>
          </p:nvPr>
        </p:nvSpPr>
        <p:spPr/>
        <p:txBody>
          <a:bodyPr/>
          <a:lstStyle/>
          <a:p>
            <a:pPr marL="0" indent="0">
              <a:buNone/>
            </a:pPr>
            <a:r>
              <a:rPr lang="et-EE" dirty="0"/>
              <a:t>Muuseum, teaduskeskus, loodusrada, kus saab õppida mitteformaalse õppe põhimõtteid järgides. </a:t>
            </a:r>
          </a:p>
          <a:p>
            <a:pPr marL="0" indent="0">
              <a:buNone/>
            </a:pPr>
            <a:r>
              <a:rPr lang="et-EE" dirty="0"/>
              <a:t>Kogemusõpet ja SSIBL-i saab kombineerida alljärgneva mudeli kaudu. </a:t>
            </a: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33</a:t>
            </a:fld>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3110160"/>
            <a:ext cx="9144000" cy="3146921"/>
          </a:xfrm>
          <a:prstGeom prst="rect">
            <a:avLst/>
          </a:prstGeom>
        </p:spPr>
      </p:pic>
    </p:spTree>
    <p:extLst>
      <p:ext uri="{BB962C8B-B14F-4D97-AF65-F5344CB8AC3E}">
        <p14:creationId xmlns:p14="http://schemas.microsoft.com/office/powerpoint/2010/main" val="306267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a:t>SSIBL-i ja kogemusõppe lõimimine</a:t>
            </a:r>
            <a:endParaRPr lang="en-GB" dirty="0"/>
          </a:p>
        </p:txBody>
      </p:sp>
      <p:sp>
        <p:nvSpPr>
          <p:cNvPr id="3" name="Content Placeholder 2"/>
          <p:cNvSpPr>
            <a:spLocks noGrp="1"/>
          </p:cNvSpPr>
          <p:nvPr>
            <p:ph idx="1"/>
          </p:nvPr>
        </p:nvSpPr>
        <p:spPr/>
        <p:txBody>
          <a:bodyPr>
            <a:normAutofit/>
          </a:bodyPr>
          <a:lstStyle/>
          <a:p>
            <a:pPr marL="0" indent="0">
              <a:buNone/>
            </a:pPr>
            <a:r>
              <a:rPr lang="et-EE" dirty="0"/>
              <a:t>Õpetajad saavad kogemuslikult õppida, kuidas tulevikus õpetada oma õpilasi. </a:t>
            </a:r>
          </a:p>
          <a:p>
            <a:pPr marL="0" indent="0">
              <a:buNone/>
            </a:pPr>
            <a:endParaRPr lang="et-EE" dirty="0"/>
          </a:p>
          <a:p>
            <a:pPr marL="0" indent="0">
              <a:buNone/>
            </a:pPr>
            <a:r>
              <a:rPr lang="et-EE" dirty="0"/>
              <a:t>Õpe toimub läbi praktiliste ülesannete (erinevate sessioonide käigus), mis juhivad õpetaja läbi õppematerjalide koostamise rägastiku. </a:t>
            </a:r>
          </a:p>
          <a:p>
            <a:pPr marL="0" indent="0">
              <a:buNone/>
            </a:pPr>
            <a:r>
              <a:rPr lang="et-EE" dirty="0"/>
              <a:t>Loodavad materjalid võimaldavad SSIBL-i kasutada avatud õpikeskkonnas, kodanikuharidust õhutades läbi sotsiaalselt tundlike teadusteemade kohta autentsete uurimisküsimuste tõstatamise. Nende küsimustega töötatakse nii formaalses kui ka mitteformaalses keskkonnas, kogemusõppele ja loodusteaduste uurimuslikule õppele (IBSE).</a:t>
            </a:r>
          </a:p>
        </p:txBody>
      </p:sp>
      <p:sp>
        <p:nvSpPr>
          <p:cNvPr id="4" name="Slide Number Placeholder 3"/>
          <p:cNvSpPr>
            <a:spLocks noGrp="1"/>
          </p:cNvSpPr>
          <p:nvPr>
            <p:ph type="sldNum" sz="quarter" idx="12"/>
          </p:nvPr>
        </p:nvSpPr>
        <p:spPr/>
        <p:txBody>
          <a:bodyPr/>
          <a:lstStyle/>
          <a:p>
            <a:fld id="{0C68953D-DFB0-4E8F-93C2-2DA73BD6FEE2}" type="slidenum">
              <a:rPr lang="en-GB" smtClean="0"/>
              <a:pPr/>
              <a:t>34</a:t>
            </a:fld>
            <a:endParaRPr lang="en-GB" dirty="0"/>
          </a:p>
        </p:txBody>
      </p:sp>
    </p:spTree>
    <p:extLst>
      <p:ext uri="{BB962C8B-B14F-4D97-AF65-F5344CB8AC3E}">
        <p14:creationId xmlns:p14="http://schemas.microsoft.com/office/powerpoint/2010/main" val="1548971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a:effectLst/>
              </a:rPr>
              <a:t>I osa - Eeltegevused</a:t>
            </a:r>
            <a:endParaRPr lang="et-EE" dirty="0"/>
          </a:p>
        </p:txBody>
      </p:sp>
      <p:sp>
        <p:nvSpPr>
          <p:cNvPr id="6" name="Text Placeholder 5"/>
          <p:cNvSpPr>
            <a:spLocks noGrp="1"/>
          </p:cNvSpPr>
          <p:nvPr>
            <p:ph type="body" idx="1"/>
          </p:nvPr>
        </p:nvSpPr>
        <p:spPr/>
        <p:txBody>
          <a:bodyPr/>
          <a:lstStyle/>
          <a:p>
            <a:endParaRPr lang="et-EE"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35</a:t>
            </a:fld>
            <a:endParaRPr lang="en-GB" dirty="0"/>
          </a:p>
        </p:txBody>
      </p:sp>
    </p:spTree>
    <p:extLst>
      <p:ext uri="{BB962C8B-B14F-4D97-AF65-F5344CB8AC3E}">
        <p14:creationId xmlns:p14="http://schemas.microsoft.com/office/powerpoint/2010/main" val="3631704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t-EE" dirty="0"/>
              <a:t>Ülesanne 1 – Uued horisondid (rühmatöö)</a:t>
            </a:r>
          </a:p>
        </p:txBody>
      </p:sp>
      <p:sp>
        <p:nvSpPr>
          <p:cNvPr id="6" name="Content Placeholder 5"/>
          <p:cNvSpPr>
            <a:spLocks noGrp="1"/>
          </p:cNvSpPr>
          <p:nvPr>
            <p:ph idx="1"/>
          </p:nvPr>
        </p:nvSpPr>
        <p:spPr/>
        <p:txBody>
          <a:bodyPr/>
          <a:lstStyle/>
          <a:p>
            <a:pPr marL="0" indent="0">
              <a:buNone/>
            </a:pPr>
            <a:r>
              <a:rPr lang="et-EE" dirty="0"/>
              <a:t>Koostage loengus kasutatud SSIBL-i mõistete kohta mõttekaart tahvlile/suurele paberile/ekraanile (kasutades nt </a:t>
            </a:r>
            <a:r>
              <a:rPr lang="et-EE" u="sng" dirty="0">
                <a:hlinkClick r:id="rId3"/>
              </a:rPr>
              <a:t>http://bubbl.us/</a:t>
            </a:r>
            <a:r>
              <a:rPr lang="et-EE" dirty="0"/>
              <a:t> abi). Mõttekaardi loomiseks mõelge:</a:t>
            </a:r>
          </a:p>
          <a:p>
            <a:pPr marL="0" indent="0">
              <a:buNone/>
            </a:pPr>
            <a:endParaRPr lang="et-EE" dirty="0"/>
          </a:p>
          <a:p>
            <a:pPr lvl="0"/>
            <a:r>
              <a:rPr lang="et-EE" dirty="0"/>
              <a:t>Mis on keskne mõiste, mille ümber mõttekaart ehitada?</a:t>
            </a:r>
          </a:p>
          <a:p>
            <a:pPr lvl="0"/>
            <a:r>
              <a:rPr lang="et-EE" dirty="0"/>
              <a:t>Mis on sellest lähtuvad mõisted? </a:t>
            </a:r>
          </a:p>
          <a:p>
            <a:pPr lvl="0"/>
            <a:r>
              <a:rPr lang="et-EE" dirty="0"/>
              <a:t>Kuidas need on omavahel seotud? </a:t>
            </a:r>
          </a:p>
        </p:txBody>
      </p:sp>
      <p:sp>
        <p:nvSpPr>
          <p:cNvPr id="4" name="Slide Number Placeholder 3"/>
          <p:cNvSpPr>
            <a:spLocks noGrp="1"/>
          </p:cNvSpPr>
          <p:nvPr>
            <p:ph type="sldNum" sz="quarter" idx="12"/>
          </p:nvPr>
        </p:nvSpPr>
        <p:spPr/>
        <p:txBody>
          <a:bodyPr/>
          <a:lstStyle/>
          <a:p>
            <a:fld id="{0C68953D-DFB0-4E8F-93C2-2DA73BD6FEE2}" type="slidenum">
              <a:rPr lang="en-GB" smtClean="0"/>
              <a:pPr/>
              <a:t>36</a:t>
            </a:fld>
            <a:endParaRPr lang="en-GB" dirty="0"/>
          </a:p>
        </p:txBody>
      </p:sp>
    </p:spTree>
    <p:extLst>
      <p:ext uri="{BB962C8B-B14F-4D97-AF65-F5344CB8AC3E}">
        <p14:creationId xmlns:p14="http://schemas.microsoft.com/office/powerpoint/2010/main" val="4009306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Ülesanne 2 – Kodanik, räägi kaasa!</a:t>
            </a:r>
          </a:p>
        </p:txBody>
      </p:sp>
      <p:sp>
        <p:nvSpPr>
          <p:cNvPr id="3" name="Content Placeholder 2"/>
          <p:cNvSpPr>
            <a:spLocks noGrp="1"/>
          </p:cNvSpPr>
          <p:nvPr>
            <p:ph idx="1"/>
          </p:nvPr>
        </p:nvSpPr>
        <p:spPr/>
        <p:txBody>
          <a:bodyPr/>
          <a:lstStyle/>
          <a:p>
            <a:pPr marL="0" indent="0">
              <a:buNone/>
            </a:pPr>
            <a:r>
              <a:rPr lang="et-EE" i="1" dirty="0"/>
              <a:t>Mõtle 2 minutit, tee märkmeid</a:t>
            </a:r>
          </a:p>
          <a:p>
            <a:pPr marL="0" indent="0">
              <a:buNone/>
            </a:pPr>
            <a:endParaRPr lang="et-EE" dirty="0"/>
          </a:p>
          <a:p>
            <a:r>
              <a:rPr lang="et-EE" dirty="0"/>
              <a:t>Missugusel teaduse või innovatsiooni teemal tahaksite isiklikult ühiskonnaliikmena kaasa rääkida või mis teemade puhul  tunnete, et teie kui kodanike häält peaks kindlasti kuulda võetama?</a:t>
            </a:r>
          </a:p>
          <a:p>
            <a:endParaRPr lang="et-EE" dirty="0"/>
          </a:p>
          <a:p>
            <a:pPr marL="0" indent="0">
              <a:buNone/>
            </a:pPr>
            <a:r>
              <a:rPr lang="et-EE" i="1" dirty="0"/>
              <a:t>Arutleme grupis.</a:t>
            </a:r>
          </a:p>
        </p:txBody>
      </p:sp>
      <p:sp>
        <p:nvSpPr>
          <p:cNvPr id="4" name="Slide Number Placeholder 3"/>
          <p:cNvSpPr>
            <a:spLocks noGrp="1"/>
          </p:cNvSpPr>
          <p:nvPr>
            <p:ph type="sldNum" sz="quarter" idx="12"/>
          </p:nvPr>
        </p:nvSpPr>
        <p:spPr/>
        <p:txBody>
          <a:bodyPr/>
          <a:lstStyle/>
          <a:p>
            <a:fld id="{0C68953D-DFB0-4E8F-93C2-2DA73BD6FEE2}" type="slidenum">
              <a:rPr lang="en-GB" smtClean="0"/>
              <a:pPr/>
              <a:t>37</a:t>
            </a:fld>
            <a:endParaRPr lang="en-GB" dirty="0"/>
          </a:p>
        </p:txBody>
      </p:sp>
    </p:spTree>
    <p:extLst>
      <p:ext uri="{BB962C8B-B14F-4D97-AF65-F5344CB8AC3E}">
        <p14:creationId xmlns:p14="http://schemas.microsoft.com/office/powerpoint/2010/main" val="3400321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Ülesanne 3 – Titaanide heitlus</a:t>
            </a:r>
          </a:p>
        </p:txBody>
      </p:sp>
      <p:sp>
        <p:nvSpPr>
          <p:cNvPr id="3" name="Content Placeholder 2"/>
          <p:cNvSpPr>
            <a:spLocks noGrp="1"/>
          </p:cNvSpPr>
          <p:nvPr>
            <p:ph idx="1"/>
          </p:nvPr>
        </p:nvSpPr>
        <p:spPr/>
        <p:txBody>
          <a:bodyPr>
            <a:normAutofit/>
          </a:bodyPr>
          <a:lstStyle/>
          <a:p>
            <a:pPr marL="0" indent="0">
              <a:buNone/>
            </a:pPr>
            <a:r>
              <a:rPr lang="et-EE" i="1" dirty="0"/>
              <a:t>Mõtle 5 minutit, tee märkmeid</a:t>
            </a:r>
            <a:endParaRPr lang="et-EE" b="1" i="1" dirty="0"/>
          </a:p>
          <a:p>
            <a:pPr marL="0" indent="0">
              <a:buNone/>
            </a:pPr>
            <a:endParaRPr lang="et-EE" b="1" dirty="0"/>
          </a:p>
          <a:p>
            <a:r>
              <a:rPr lang="et-EE" dirty="0"/>
              <a:t>Kuidas on eelnevalt pakutud teema vastuoluline?</a:t>
            </a:r>
          </a:p>
          <a:p>
            <a:r>
              <a:rPr lang="et-EE" dirty="0"/>
              <a:t>Missuguseid huvigruppe ühiskonnas see teema tõenäoliselt kõnetab?</a:t>
            </a:r>
          </a:p>
          <a:p>
            <a:r>
              <a:rPr lang="et-EE" dirty="0"/>
              <a:t>Kas see teema võiks tekitada laiapõhjalist ühiskondlikku diskussiooni?</a:t>
            </a:r>
          </a:p>
          <a:p>
            <a:endParaRPr lang="et-EE" dirty="0"/>
          </a:p>
          <a:p>
            <a:pPr marL="0" indent="0">
              <a:buNone/>
            </a:pPr>
            <a:r>
              <a:rPr lang="et-EE" i="1" dirty="0"/>
              <a:t>Arutleme grupis</a:t>
            </a:r>
          </a:p>
          <a:p>
            <a:pPr marL="0" indent="0">
              <a:buNone/>
            </a:pPr>
            <a:endParaRPr lang="et-EE"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38</a:t>
            </a:fld>
            <a:endParaRPr lang="en-GB" dirty="0"/>
          </a:p>
        </p:txBody>
      </p:sp>
    </p:spTree>
    <p:extLst>
      <p:ext uri="{BB962C8B-B14F-4D97-AF65-F5344CB8AC3E}">
        <p14:creationId xmlns:p14="http://schemas.microsoft.com/office/powerpoint/2010/main" val="510991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a:effectLst/>
              </a:rPr>
              <a:t>Ülesanne 4 – Hakklihamasinasse? </a:t>
            </a:r>
            <a:br>
              <a:rPr lang="et-EE" dirty="0">
                <a:effectLst/>
              </a:rPr>
            </a:br>
            <a:r>
              <a:rPr lang="et-EE" dirty="0">
                <a:effectLst/>
              </a:rPr>
              <a:t>Ei, küsimusemasinasse! </a:t>
            </a:r>
            <a:r>
              <a:rPr lang="et-EE" dirty="0"/>
              <a:t>(1)</a:t>
            </a:r>
            <a:endParaRPr lang="en-GB" dirty="0"/>
          </a:p>
        </p:txBody>
      </p:sp>
      <p:sp>
        <p:nvSpPr>
          <p:cNvPr id="3" name="Content Placeholder 2"/>
          <p:cNvSpPr>
            <a:spLocks noGrp="1"/>
          </p:cNvSpPr>
          <p:nvPr>
            <p:ph idx="1"/>
          </p:nvPr>
        </p:nvSpPr>
        <p:spPr>
          <a:xfrm>
            <a:off x="457200" y="1556791"/>
            <a:ext cx="8003232" cy="5184577"/>
          </a:xfrm>
        </p:spPr>
        <p:txBody>
          <a:bodyPr>
            <a:normAutofit/>
          </a:bodyPr>
          <a:lstStyle/>
          <a:p>
            <a:pPr marL="0" indent="0">
              <a:buNone/>
            </a:pPr>
            <a:r>
              <a:rPr lang="et-EE" dirty="0">
                <a:latin typeface="Calibri" panose="020F0502020204030204" pitchFamily="34" charset="0"/>
                <a:ea typeface="Calibri" panose="020F0502020204030204" pitchFamily="34" charset="0"/>
                <a:cs typeface="Times New Roman" panose="02020603050405020304" pitchFamily="18" charset="0"/>
              </a:rPr>
              <a:t>Formuleerige eelnevalt valitud teema kohta uurimisküsimus ning proovige, kas see peab küsimusemasina testile vastu.</a:t>
            </a:r>
            <a:endParaRPr lang="et-EE" dirty="0"/>
          </a:p>
          <a:p>
            <a:pPr marL="0" indent="0">
              <a:buNone/>
            </a:pPr>
            <a:endParaRPr lang="et-EE" dirty="0"/>
          </a:p>
          <a:p>
            <a:pPr marL="0" indent="0">
              <a:buNone/>
            </a:pPr>
            <a:endParaRPr lang="et-EE" dirty="0"/>
          </a:p>
          <a:p>
            <a:pPr marL="0" indent="0">
              <a:buNone/>
            </a:pPr>
            <a:endParaRPr lang="et-EE" dirty="0"/>
          </a:p>
          <a:p>
            <a:pPr marL="0" indent="0">
              <a:buNone/>
            </a:pPr>
            <a:endParaRPr lang="et-EE" dirty="0"/>
          </a:p>
          <a:p>
            <a:pPr marL="0" indent="0">
              <a:buNone/>
            </a:pPr>
            <a:endParaRPr lang="et-EE" dirty="0"/>
          </a:p>
          <a:p>
            <a:pPr marL="0" indent="0">
              <a:buNone/>
            </a:pPr>
            <a:endParaRPr lang="et-EE" dirty="0"/>
          </a:p>
          <a:p>
            <a:pPr marL="0" indent="0">
              <a:buNone/>
            </a:pPr>
            <a:endParaRPr lang="et-EE" dirty="0"/>
          </a:p>
          <a:p>
            <a:pPr algn="just">
              <a:lnSpc>
                <a:spcPct val="115000"/>
              </a:lnSpc>
              <a:spcAft>
                <a:spcPts val="1000"/>
              </a:spcAft>
            </a:pPr>
            <a:r>
              <a:rPr lang="et-EE" dirty="0">
                <a:latin typeface="Calibri" panose="020F0502020204030204" pitchFamily="34" charset="0"/>
                <a:ea typeface="Calibri" panose="020F0502020204030204" pitchFamily="34" charset="0"/>
                <a:cs typeface="Times New Roman" panose="02020603050405020304" pitchFamily="18" charset="0"/>
              </a:rPr>
              <a:t>Korrake tsüklit vajalik arv kordi, kuni õnnestub oma teema kohta püstitada sobiv küsimus. </a:t>
            </a:r>
            <a:endParaRPr lang="et-EE" dirty="0">
              <a:latin typeface="Verdana" panose="020B0604030504040204" pitchFamily="34" charset="0"/>
              <a:ea typeface="Calibri" panose="020F0502020204030204" pitchFamily="34" charset="0"/>
              <a:cs typeface="Times New Roman" panose="02020603050405020304" pitchFamily="18" charset="0"/>
            </a:endParaRPr>
          </a:p>
          <a:p>
            <a:pPr marL="0" indent="0" algn="r">
              <a:buNone/>
            </a:pPr>
            <a:r>
              <a:rPr lang="et-EE" i="1" dirty="0"/>
              <a:t>Jätkub järgmisel slaidil…</a:t>
            </a:r>
            <a:endParaRPr lang="et-EE"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39</a:t>
            </a:fld>
            <a:endParaRPr lang="en-GB" dirty="0"/>
          </a:p>
        </p:txBody>
      </p:sp>
      <p:pic>
        <p:nvPicPr>
          <p:cNvPr id="5" name="Content Placeholder 4"/>
          <p:cNvPicPr>
            <a:picLocks/>
          </p:cNvPicPr>
          <p:nvPr/>
        </p:nvPicPr>
        <p:blipFill>
          <a:blip r:embed="rId2"/>
          <a:stretch>
            <a:fillRect/>
          </a:stretch>
        </p:blipFill>
        <p:spPr>
          <a:xfrm>
            <a:off x="2441476" y="2328690"/>
            <a:ext cx="4032448" cy="2690936"/>
          </a:xfrm>
          <a:prstGeom prst="rect">
            <a:avLst/>
          </a:prstGeom>
        </p:spPr>
      </p:pic>
    </p:spTree>
    <p:extLst>
      <p:ext uri="{BB962C8B-B14F-4D97-AF65-F5344CB8AC3E}">
        <p14:creationId xmlns:p14="http://schemas.microsoft.com/office/powerpoint/2010/main" val="89006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a:t>Kellele on see kursus suunatud?</a:t>
            </a:r>
            <a:endParaRPr lang="en-GB" dirty="0"/>
          </a:p>
        </p:txBody>
      </p:sp>
      <p:sp>
        <p:nvSpPr>
          <p:cNvPr id="6" name="Content Placeholder 5"/>
          <p:cNvSpPr>
            <a:spLocks noGrp="1"/>
          </p:cNvSpPr>
          <p:nvPr>
            <p:ph idx="1"/>
          </p:nvPr>
        </p:nvSpPr>
        <p:spPr>
          <a:xfrm>
            <a:off x="457200" y="1676400"/>
            <a:ext cx="8003232" cy="4488904"/>
          </a:xfrm>
        </p:spPr>
        <p:txBody>
          <a:bodyPr>
            <a:normAutofit fontScale="85000" lnSpcReduction="20000"/>
          </a:bodyPr>
          <a:lstStyle/>
          <a:p>
            <a:pPr marL="0" indent="0">
              <a:buNone/>
            </a:pPr>
            <a:r>
              <a:rPr lang="et-EE" b="1" dirty="0"/>
              <a:t>Õpetajaile, kes soovivad STEM ainete põhiprintsiipe õpetada läbi ühiskondlik-teaduslike küsimuste kaasamise õppetöösse, seeläbi materjali rikastades ning näiteid luues. </a:t>
            </a:r>
          </a:p>
          <a:p>
            <a:pPr marL="0" indent="0">
              <a:buNone/>
            </a:pPr>
            <a:endParaRPr lang="et-EE" dirty="0"/>
          </a:p>
          <a:p>
            <a:pPr marL="0" indent="0">
              <a:buNone/>
            </a:pPr>
            <a:r>
              <a:rPr lang="et-EE" dirty="0"/>
              <a:t>Selliselt läbi viidud õppetöö suurendab õpilaste huvi nii ühiskonnas kui teadusmaailmas toimuva vastu ning võimaldab neil tõstatada küsimusi, millele lahenduste leidmine mõjutab otseselt nende elu. </a:t>
            </a:r>
          </a:p>
          <a:p>
            <a:endParaRPr lang="et-EE" dirty="0"/>
          </a:p>
          <a:p>
            <a:pPr marL="0" indent="0">
              <a:buNone/>
            </a:pPr>
            <a:r>
              <a:rPr lang="et-EE" dirty="0"/>
              <a:t>Edaspidi viitame sellele käsitlusele kui SSIBL-</a:t>
            </a:r>
            <a:r>
              <a:rPr lang="et-EE" dirty="0" err="1"/>
              <a:t>ile</a:t>
            </a:r>
            <a:r>
              <a:rPr lang="et-EE" dirty="0"/>
              <a:t> (</a:t>
            </a:r>
            <a:r>
              <a:rPr lang="en-US" i="1" dirty="0"/>
              <a:t>Socio-Scientific Inquiry-Based Learning</a:t>
            </a:r>
            <a:r>
              <a:rPr lang="et-EE" dirty="0"/>
              <a:t>)</a:t>
            </a:r>
            <a:r>
              <a:rPr lang="en-US" dirty="0"/>
              <a:t>.</a:t>
            </a:r>
            <a:endParaRPr lang="et-EE" dirty="0"/>
          </a:p>
          <a:p>
            <a:endParaRPr lang="et-EE" dirty="0"/>
          </a:p>
          <a:p>
            <a:pPr marL="0" indent="0">
              <a:buNone/>
            </a:pPr>
            <a:r>
              <a:rPr lang="et-EE" i="1" dirty="0"/>
              <a:t>NB! </a:t>
            </a:r>
            <a:r>
              <a:rPr lang="et-EE" sz="2400" i="1" dirty="0" err="1"/>
              <a:t>Jaotmaterjalis</a:t>
            </a:r>
            <a:r>
              <a:rPr lang="et-EE" sz="2400" i="1" dirty="0"/>
              <a:t> „Teadus ja ühiskond hariduses“ on läbivalt viidatud ühiskondlik-teaduslikele küsimustele kui sotsiaalteaduslikele küsimustele. Tegemist on tõlkeveaga, sest SSIBL-i raames vaatleme ühiskonnas esinevaid probleeme läbi STEM-i prisma ning läheneme küsimustele lisaks sotsiaalteadustest tuntud aspektide ka erinevate täppis- ja loodusteaduste valdkonda kuuluvate vaatenurkade alt.</a:t>
            </a:r>
            <a:endParaRPr lang="et-EE" i="1" dirty="0"/>
          </a:p>
          <a:p>
            <a:endParaRPr lang="et-EE"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4</a:t>
            </a:fld>
            <a:endParaRPr lang="en-GB"/>
          </a:p>
        </p:txBody>
      </p:sp>
    </p:spTree>
    <p:extLst>
      <p:ext uri="{BB962C8B-B14F-4D97-AF65-F5344CB8AC3E}">
        <p14:creationId xmlns:p14="http://schemas.microsoft.com/office/powerpoint/2010/main" val="3220045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Assignment 4 – Let’s grind in the Question Machine! </a:t>
            </a:r>
            <a:r>
              <a:rPr lang="et-EE" dirty="0"/>
              <a:t> (2)</a:t>
            </a:r>
            <a:endParaRPr lang="en-GB" dirty="0"/>
          </a:p>
        </p:txBody>
      </p:sp>
      <p:sp>
        <p:nvSpPr>
          <p:cNvPr id="8" name="Content Placeholder 7"/>
          <p:cNvSpPr>
            <a:spLocks noGrp="1"/>
          </p:cNvSpPr>
          <p:nvPr>
            <p:ph idx="1"/>
          </p:nvPr>
        </p:nvSpPr>
        <p:spPr>
          <a:xfrm>
            <a:off x="107504" y="6060827"/>
            <a:ext cx="8003232" cy="432048"/>
          </a:xfrm>
        </p:spPr>
        <p:txBody>
          <a:bodyPr/>
          <a:lstStyle/>
          <a:p>
            <a:pPr marL="0" indent="0" algn="r">
              <a:buNone/>
            </a:pPr>
            <a:r>
              <a:rPr lang="et-EE" i="1" dirty="0" err="1"/>
              <a:t>To</a:t>
            </a:r>
            <a:r>
              <a:rPr lang="et-EE" i="1" dirty="0"/>
              <a:t> </a:t>
            </a:r>
            <a:r>
              <a:rPr lang="et-EE" i="1" dirty="0" err="1"/>
              <a:t>be</a:t>
            </a:r>
            <a:r>
              <a:rPr lang="et-EE" i="1" dirty="0"/>
              <a:t> </a:t>
            </a:r>
            <a:r>
              <a:rPr lang="et-EE" i="1" dirty="0" err="1"/>
              <a:t>continued</a:t>
            </a:r>
            <a:r>
              <a:rPr lang="et-EE" i="1" dirty="0"/>
              <a:t> on </a:t>
            </a:r>
            <a:r>
              <a:rPr lang="et-EE" i="1" dirty="0" err="1"/>
              <a:t>next</a:t>
            </a:r>
            <a:r>
              <a:rPr lang="et-EE" i="1" dirty="0"/>
              <a:t> </a:t>
            </a:r>
            <a:r>
              <a:rPr lang="et-EE" i="1" dirty="0" err="1"/>
              <a:t>slide</a:t>
            </a:r>
            <a:r>
              <a:rPr lang="et-EE" i="1" dirty="0"/>
              <a:t>….</a:t>
            </a:r>
            <a:endParaRPr lang="et-EE"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40</a:t>
            </a:fld>
            <a:endParaRPr lang="en-GB" dirty="0"/>
          </a:p>
        </p:txBody>
      </p:sp>
      <p:pic>
        <p:nvPicPr>
          <p:cNvPr id="7" name="Content Placeholder 4"/>
          <p:cNvPicPr>
            <a:picLocks/>
          </p:cNvPicPr>
          <p:nvPr/>
        </p:nvPicPr>
        <p:blipFill>
          <a:blip r:embed="rId2"/>
          <a:stretch>
            <a:fillRect/>
          </a:stretch>
        </p:blipFill>
        <p:spPr>
          <a:xfrm>
            <a:off x="1037320" y="1322986"/>
            <a:ext cx="6840760" cy="4824536"/>
          </a:xfrm>
          <a:prstGeom prst="rect">
            <a:avLst/>
          </a:prstGeom>
        </p:spPr>
      </p:pic>
    </p:spTree>
    <p:extLst>
      <p:ext uri="{BB962C8B-B14F-4D97-AF65-F5344CB8AC3E}">
        <p14:creationId xmlns:p14="http://schemas.microsoft.com/office/powerpoint/2010/main" val="2049670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a:effectLst/>
              </a:rPr>
              <a:t>Ülesanne 4 – Hakklihamasinasse? </a:t>
            </a:r>
            <a:br>
              <a:rPr lang="et-EE" dirty="0">
                <a:effectLst/>
              </a:rPr>
            </a:br>
            <a:r>
              <a:rPr lang="et-EE" dirty="0">
                <a:effectLst/>
              </a:rPr>
              <a:t>Ei, küsimusemasinasse! </a:t>
            </a:r>
            <a:r>
              <a:rPr lang="et-EE" dirty="0"/>
              <a:t>(3)</a:t>
            </a:r>
            <a:endParaRPr lang="en-GB" dirty="0"/>
          </a:p>
        </p:txBody>
      </p:sp>
      <p:sp>
        <p:nvSpPr>
          <p:cNvPr id="3" name="Content Placeholder 2"/>
          <p:cNvSpPr>
            <a:spLocks noGrp="1"/>
          </p:cNvSpPr>
          <p:nvPr>
            <p:ph idx="1"/>
          </p:nvPr>
        </p:nvSpPr>
        <p:spPr/>
        <p:txBody>
          <a:bodyPr>
            <a:normAutofit/>
          </a:bodyPr>
          <a:lstStyle/>
          <a:p>
            <a:r>
              <a:rPr lang="et-EE" dirty="0"/>
              <a:t>Sõnastage lõplik uurimusküsimus</a:t>
            </a:r>
          </a:p>
          <a:p>
            <a:pPr algn="just">
              <a:lnSpc>
                <a:spcPct val="115000"/>
              </a:lnSpc>
              <a:spcAft>
                <a:spcPts val="1000"/>
              </a:spcAft>
            </a:pPr>
            <a:r>
              <a:rPr lang="et-EE" dirty="0">
                <a:latin typeface="Calibri" panose="020F0502020204030204" pitchFamily="34" charset="0"/>
                <a:ea typeface="Calibri" panose="020F0502020204030204" pitchFamily="34" charset="0"/>
                <a:cs typeface="Times New Roman" panose="02020603050405020304" pitchFamily="18" charset="0"/>
              </a:rPr>
              <a:t>Mis on suurim väljakutse uurimisküsimuse püstitamisel?</a:t>
            </a:r>
            <a:endParaRPr lang="et-EE" dirty="0">
              <a:latin typeface="Verdana" panose="020B0604030504040204" pitchFamily="34" charset="0"/>
              <a:ea typeface="Calibri" panose="020F0502020204030204" pitchFamily="34" charset="0"/>
              <a:cs typeface="Times New Roman" panose="02020603050405020304" pitchFamily="18" charset="0"/>
            </a:endParaRPr>
          </a:p>
          <a:p>
            <a:endParaRPr lang="et-EE" dirty="0"/>
          </a:p>
          <a:p>
            <a:endParaRPr lang="et-EE" dirty="0"/>
          </a:p>
          <a:p>
            <a:pPr marL="0" indent="0">
              <a:buNone/>
            </a:pPr>
            <a:r>
              <a:rPr lang="et-EE" i="1" dirty="0"/>
              <a:t>Arutleme grupis</a:t>
            </a:r>
          </a:p>
          <a:p>
            <a:pPr marL="0" indent="0">
              <a:buNone/>
            </a:pP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41</a:t>
            </a:fld>
            <a:endParaRPr lang="en-GB" dirty="0"/>
          </a:p>
        </p:txBody>
      </p:sp>
    </p:spTree>
    <p:extLst>
      <p:ext uri="{BB962C8B-B14F-4D97-AF65-F5344CB8AC3E}">
        <p14:creationId xmlns:p14="http://schemas.microsoft.com/office/powerpoint/2010/main" val="1022927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t-EE" dirty="0"/>
              <a:t>Järgmisel sessioonil</a:t>
            </a:r>
            <a:endParaRPr lang="en-GB" dirty="0"/>
          </a:p>
        </p:txBody>
      </p:sp>
      <p:sp>
        <p:nvSpPr>
          <p:cNvPr id="6" name="Content Placeholder 5"/>
          <p:cNvSpPr>
            <a:spLocks noGrp="1"/>
          </p:cNvSpPr>
          <p:nvPr>
            <p:ph idx="1"/>
          </p:nvPr>
        </p:nvSpPr>
        <p:spPr/>
        <p:txBody>
          <a:bodyPr>
            <a:normAutofit/>
          </a:bodyPr>
          <a:lstStyle/>
          <a:p>
            <a:r>
              <a:rPr lang="et-EE" dirty="0"/>
              <a:t>Kohtume avatud õpikeskkonnas</a:t>
            </a:r>
          </a:p>
          <a:p>
            <a:r>
              <a:rPr lang="et-EE" dirty="0"/>
              <a:t>Saate kätte III osa ülesanded</a:t>
            </a:r>
          </a:p>
          <a:p>
            <a:pPr marL="0" indent="0">
              <a:buNone/>
            </a:pPr>
            <a:endParaRPr lang="et-EE" dirty="0"/>
          </a:p>
          <a:p>
            <a:pPr marL="0" indent="0">
              <a:buNone/>
            </a:pPr>
            <a:r>
              <a:rPr lang="et-EE" b="1" dirty="0"/>
              <a:t>Kodutöö:</a:t>
            </a:r>
          </a:p>
          <a:p>
            <a:r>
              <a:rPr lang="et-EE" dirty="0"/>
              <a:t>Vaadata loengus käsitletud materjal üle </a:t>
            </a:r>
            <a:r>
              <a:rPr lang="et-EE" dirty="0" err="1"/>
              <a:t>jaotmaterjalist</a:t>
            </a:r>
            <a:r>
              <a:rPr lang="et-EE" dirty="0"/>
              <a:t> „Teadus ja ühiskond hariduses“ (kui võimalik eelistada ingliskeelset versiooni </a:t>
            </a:r>
            <a:r>
              <a:rPr lang="en-GB" dirty="0"/>
              <a:t> </a:t>
            </a:r>
            <a:r>
              <a:rPr lang="et-EE" dirty="0"/>
              <a:t>„</a:t>
            </a:r>
            <a:r>
              <a:rPr lang="en-GB" i="1" dirty="0"/>
              <a:t>Science and </a:t>
            </a:r>
            <a:r>
              <a:rPr lang="et-EE" i="1" dirty="0"/>
              <a:t>S</a:t>
            </a:r>
            <a:r>
              <a:rPr lang="en-GB" i="1" dirty="0" err="1"/>
              <a:t>ociety</a:t>
            </a:r>
            <a:r>
              <a:rPr lang="en-GB" i="1" dirty="0"/>
              <a:t> in </a:t>
            </a:r>
            <a:r>
              <a:rPr lang="et-EE" i="1" dirty="0"/>
              <a:t>E</a:t>
            </a:r>
            <a:r>
              <a:rPr lang="en-GB" i="1" dirty="0" err="1"/>
              <a:t>ducation</a:t>
            </a:r>
            <a:r>
              <a:rPr lang="et-EE" dirty="0"/>
              <a:t>„)</a:t>
            </a:r>
            <a:endParaRPr lang="en-GB" dirty="0"/>
          </a:p>
          <a:p>
            <a:r>
              <a:rPr lang="et-EE" dirty="0"/>
              <a:t>Tutvuda ülesandega 5 osas II. Ülesanne valmistab ette avatud õpikeskkonnaga tutvumiseks. Ülesanded saab teha majatuuri ja iseseisva avastamise ajal. </a:t>
            </a:r>
          </a:p>
          <a:p>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42</a:t>
            </a:fld>
            <a:endParaRPr lang="en-GB" dirty="0"/>
          </a:p>
        </p:txBody>
      </p:sp>
    </p:spTree>
    <p:extLst>
      <p:ext uri="{BB962C8B-B14F-4D97-AF65-F5344CB8AC3E}">
        <p14:creationId xmlns:p14="http://schemas.microsoft.com/office/powerpoint/2010/main" val="925747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SessioOn</a:t>
            </a:r>
            <a:r>
              <a:rPr lang="et-EE" dirty="0"/>
              <a:t> 2</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0C68953D-DFB0-4E8F-93C2-2DA73BD6FEE2}" type="slidenum">
              <a:rPr lang="en-GB" smtClean="0"/>
              <a:pPr/>
              <a:t>43</a:t>
            </a:fld>
            <a:endParaRPr lang="en-GB"/>
          </a:p>
        </p:txBody>
      </p:sp>
    </p:spTree>
    <p:extLst>
      <p:ext uri="{BB962C8B-B14F-4D97-AF65-F5344CB8AC3E}">
        <p14:creationId xmlns:p14="http://schemas.microsoft.com/office/powerpoint/2010/main" val="2302766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t-EE" dirty="0">
                <a:effectLst/>
              </a:rPr>
              <a:t>II osa – Tegevus avatud õpikeskkonnas</a:t>
            </a:r>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0C68953D-DFB0-4E8F-93C2-2DA73BD6FEE2}" type="slidenum">
              <a:rPr lang="en-GB" smtClean="0"/>
              <a:pPr/>
              <a:t>44</a:t>
            </a:fld>
            <a:endParaRPr lang="en-GB" dirty="0"/>
          </a:p>
        </p:txBody>
      </p:sp>
    </p:spTree>
    <p:extLst>
      <p:ext uri="{BB962C8B-B14F-4D97-AF65-F5344CB8AC3E}">
        <p14:creationId xmlns:p14="http://schemas.microsoft.com/office/powerpoint/2010/main" val="2633854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err="1"/>
              <a:t>Ülesanne</a:t>
            </a:r>
            <a:r>
              <a:rPr lang="en-GB" dirty="0"/>
              <a:t> 5 – </a:t>
            </a:r>
            <a:r>
              <a:rPr lang="en-GB" dirty="0" err="1"/>
              <a:t>Kuhu</a:t>
            </a:r>
            <a:r>
              <a:rPr lang="en-GB" dirty="0"/>
              <a:t> </a:t>
            </a:r>
            <a:r>
              <a:rPr lang="en-GB" dirty="0" err="1"/>
              <a:t>olete</a:t>
            </a:r>
            <a:r>
              <a:rPr lang="en-GB" dirty="0"/>
              <a:t> </a:t>
            </a:r>
            <a:r>
              <a:rPr lang="en-GB" dirty="0" err="1"/>
              <a:t>sattunud</a:t>
            </a:r>
            <a:r>
              <a:rPr lang="en-GB" dirty="0"/>
              <a:t>? </a:t>
            </a:r>
            <a:r>
              <a:rPr lang="en-GB" sz="2000" dirty="0"/>
              <a:t>(</a:t>
            </a:r>
            <a:r>
              <a:rPr lang="en-GB" sz="2000" dirty="0" err="1"/>
              <a:t>rühmatöö</a:t>
            </a:r>
            <a:r>
              <a:rPr lang="en-GB" sz="2000" dirty="0"/>
              <a:t>)</a:t>
            </a:r>
            <a:br>
              <a:rPr lang="et-EE" sz="2000" dirty="0"/>
            </a:br>
            <a:endParaRPr lang="en-GB" dirty="0"/>
          </a:p>
        </p:txBody>
      </p:sp>
      <p:sp>
        <p:nvSpPr>
          <p:cNvPr id="6" name="Content Placeholder 5"/>
          <p:cNvSpPr>
            <a:spLocks noGrp="1"/>
          </p:cNvSpPr>
          <p:nvPr>
            <p:ph idx="1"/>
          </p:nvPr>
        </p:nvSpPr>
        <p:spPr/>
        <p:txBody>
          <a:bodyPr>
            <a:normAutofit/>
          </a:bodyPr>
          <a:lstStyle/>
          <a:p>
            <a:r>
              <a:rPr lang="et-EE" dirty="0"/>
              <a:t>Õppurid jagunevad 3-4-liikmelistesse rühmadesse ja tutvuvad ülesandes viidatud tegevustega enne ekspositsioonile minekut. </a:t>
            </a:r>
          </a:p>
          <a:p>
            <a:r>
              <a:rPr lang="et-EE" dirty="0"/>
              <a:t>Rühmad püüavad leida küsimustele vastused. Inspiratsiooni ammutamiseks on võimalik kasutada viidatud spikreid. Soovi korral on võimalik teha märkmeid.</a:t>
            </a:r>
          </a:p>
          <a:p>
            <a:endParaRPr lang="et-EE" i="1" dirty="0"/>
          </a:p>
          <a:p>
            <a:pPr marL="0" indent="0">
              <a:buNone/>
            </a:pPr>
            <a:r>
              <a:rPr lang="et-EE" i="1" dirty="0"/>
              <a:t>Rohkem infot ülesannete </a:t>
            </a:r>
            <a:r>
              <a:rPr lang="et-EE" i="1" dirty="0" err="1"/>
              <a:t>jaotmaterjalis</a:t>
            </a:r>
            <a:r>
              <a:rPr lang="et-EE" i="1" dirty="0"/>
              <a:t>.</a:t>
            </a:r>
            <a:endParaRPr lang="et-EE" dirty="0"/>
          </a:p>
          <a:p>
            <a:pPr marL="0" indent="0">
              <a:buNone/>
            </a:pPr>
            <a:endParaRPr lang="et-EE" dirty="0"/>
          </a:p>
          <a:p>
            <a:pPr marL="0" indent="0">
              <a:buNone/>
            </a:pP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45</a:t>
            </a:fld>
            <a:endParaRPr lang="en-GB"/>
          </a:p>
        </p:txBody>
      </p:sp>
    </p:spTree>
    <p:extLst>
      <p:ext uri="{BB962C8B-B14F-4D97-AF65-F5344CB8AC3E}">
        <p14:creationId xmlns:p14="http://schemas.microsoft.com/office/powerpoint/2010/main" val="639759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437112"/>
            <a:ext cx="7772400" cy="1362075"/>
          </a:xfrm>
        </p:spPr>
        <p:txBody>
          <a:bodyPr>
            <a:normAutofit/>
          </a:bodyPr>
          <a:lstStyle/>
          <a:p>
            <a:r>
              <a:rPr lang="et-EE" dirty="0">
                <a:effectLst/>
              </a:rPr>
              <a:t>III osa – Tegevus avatud õpikeskkonnas ning esimesed </a:t>
            </a:r>
            <a:r>
              <a:rPr lang="et-EE" dirty="0" err="1">
                <a:effectLst/>
              </a:rPr>
              <a:t>järeltegevused</a:t>
            </a:r>
            <a:endParaRPr lang="et-EE" dirty="0">
              <a:effectLst/>
            </a:endParaRPr>
          </a:p>
        </p:txBody>
      </p:sp>
      <p:sp>
        <p:nvSpPr>
          <p:cNvPr id="3" name="Content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46</a:t>
            </a:fld>
            <a:endParaRPr lang="en-GB" dirty="0"/>
          </a:p>
        </p:txBody>
      </p:sp>
    </p:spTree>
    <p:extLst>
      <p:ext uri="{BB962C8B-B14F-4D97-AF65-F5344CB8AC3E}">
        <p14:creationId xmlns:p14="http://schemas.microsoft.com/office/powerpoint/2010/main" val="341182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a:effectLst/>
              </a:rPr>
              <a:t>Ülesanne 6 – Kukkusid vette – ujud või upud?</a:t>
            </a:r>
            <a:r>
              <a:rPr lang="et-EE" dirty="0"/>
              <a:t>(1)</a:t>
            </a:r>
            <a:endParaRPr lang="en-GB" dirty="0"/>
          </a:p>
        </p:txBody>
      </p:sp>
      <p:sp>
        <p:nvSpPr>
          <p:cNvPr id="3" name="Content Placeholder 2"/>
          <p:cNvSpPr>
            <a:spLocks noGrp="1"/>
          </p:cNvSpPr>
          <p:nvPr>
            <p:ph idx="1"/>
          </p:nvPr>
        </p:nvSpPr>
        <p:spPr>
          <a:xfrm>
            <a:off x="457200" y="1676400"/>
            <a:ext cx="8003232" cy="4560912"/>
          </a:xfrm>
        </p:spPr>
        <p:txBody>
          <a:bodyPr>
            <a:normAutofit fontScale="92500" lnSpcReduction="20000"/>
          </a:bodyPr>
          <a:lstStyle/>
          <a:p>
            <a:pPr marL="0" indent="0" algn="just">
              <a:lnSpc>
                <a:spcPct val="115000"/>
              </a:lnSpc>
              <a:spcAft>
                <a:spcPts val="0"/>
              </a:spcAft>
              <a:buNone/>
            </a:pPr>
            <a:r>
              <a:rPr lang="et-EE" b="1" dirty="0">
                <a:latin typeface="Calibri" panose="020F0502020204030204" pitchFamily="34" charset="0"/>
                <a:ea typeface="Calibri" panose="020F0502020204030204" pitchFamily="34" charset="0"/>
                <a:cs typeface="Times New Roman" panose="02020603050405020304" pitchFamily="18" charset="0"/>
              </a:rPr>
              <a:t>Eesmärk:</a:t>
            </a:r>
            <a:r>
              <a:rPr lang="et-EE" dirty="0">
                <a:latin typeface="Calibri" panose="020F0502020204030204" pitchFamily="34" charset="0"/>
                <a:ea typeface="Calibri" panose="020F0502020204030204" pitchFamily="34" charset="0"/>
                <a:cs typeface="Times New Roman" panose="02020603050405020304" pitchFamily="18" charset="0"/>
              </a:rPr>
              <a:t> praktiliselt läbi proovida SSIBL-i üht võimalikku meetodit ja lõimida seda ühiskondlik-teaduslikele küsimuste tõstatamisega.</a:t>
            </a:r>
            <a:endParaRPr lang="et-EE" dirty="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t-EE" b="1" dirty="0"/>
          </a:p>
          <a:p>
            <a:pPr marL="0" indent="0" algn="just">
              <a:lnSpc>
                <a:spcPct val="115000"/>
              </a:lnSpc>
              <a:spcAft>
                <a:spcPts val="0"/>
              </a:spcAft>
              <a:buNone/>
            </a:pPr>
            <a:r>
              <a:rPr lang="et-EE" b="1" dirty="0">
                <a:latin typeface="Calibri" panose="020F0502020204030204" pitchFamily="34" charset="0"/>
                <a:ea typeface="Calibri" panose="020F0502020204030204" pitchFamily="34" charset="0"/>
                <a:cs typeface="Times New Roman" panose="02020603050405020304" pitchFamily="18" charset="0"/>
              </a:rPr>
              <a:t>Ülesanne:</a:t>
            </a:r>
            <a:r>
              <a:rPr lang="et-EE" dirty="0">
                <a:latin typeface="Calibri" panose="020F0502020204030204" pitchFamily="34" charset="0"/>
                <a:ea typeface="Calibri" panose="020F0502020204030204" pitchFamily="34" charset="0"/>
                <a:cs typeface="Times New Roman" panose="02020603050405020304" pitchFamily="18" charset="0"/>
              </a:rPr>
              <a:t> Luua eksponaatide või programmide näitel SSIBL-i lähenemisega: </a:t>
            </a:r>
            <a:endParaRPr lang="et-EE" dirty="0">
              <a:latin typeface="Verdana" panose="020B0604030504040204" pitchFamily="34" charset="0"/>
              <a:ea typeface="Calibri" panose="020F0502020204030204" pitchFamily="34" charset="0"/>
              <a:cs typeface="Times New Roman" panose="02020603050405020304" pitchFamily="18" charset="0"/>
            </a:endParaRPr>
          </a:p>
          <a:p>
            <a:pPr lvl="0" algn="just">
              <a:lnSpc>
                <a:spcPct val="115000"/>
              </a:lnSpc>
              <a:spcAft>
                <a:spcPts val="1000"/>
              </a:spcAft>
              <a:buBlip>
                <a:blip r:embed="rId2"/>
              </a:buBlip>
            </a:pPr>
            <a:r>
              <a:rPr lang="et-EE" i="1" dirty="0">
                <a:latin typeface="Calibri" panose="020F0502020204030204" pitchFamily="34" charset="0"/>
                <a:ea typeface="Calibri" panose="020F0502020204030204" pitchFamily="34" charset="0"/>
                <a:cs typeface="Times New Roman" panose="02020603050405020304" pitchFamily="18" charset="0"/>
              </a:rPr>
              <a:t>tunnistsenaarium </a:t>
            </a:r>
            <a:r>
              <a:rPr lang="et-EE" dirty="0">
                <a:latin typeface="Calibri" panose="020F0502020204030204" pitchFamily="34" charset="0"/>
                <a:ea typeface="Calibri" panose="020F0502020204030204" pitchFamily="34" charset="0"/>
                <a:cs typeface="Times New Roman" panose="02020603050405020304" pitchFamily="18" charset="0"/>
              </a:rPr>
              <a:t>ehk koostada keskuse sisu põhjal juhend </a:t>
            </a:r>
            <a:r>
              <a:rPr lang="et-EE" i="1" dirty="0">
                <a:latin typeface="Calibri" panose="020F0502020204030204" pitchFamily="34" charset="0"/>
                <a:ea typeface="Calibri" panose="020F0502020204030204" pitchFamily="34" charset="0"/>
                <a:cs typeface="Times New Roman" panose="02020603050405020304" pitchFamily="18" charset="0"/>
              </a:rPr>
              <a:t>eeltegevusteks, külastuseks ning </a:t>
            </a:r>
            <a:r>
              <a:rPr lang="et-EE" i="1" dirty="0" err="1">
                <a:latin typeface="Calibri" panose="020F0502020204030204" pitchFamily="34" charset="0"/>
                <a:ea typeface="Calibri" panose="020F0502020204030204" pitchFamily="34" charset="0"/>
                <a:cs typeface="Times New Roman" panose="02020603050405020304" pitchFamily="18" charset="0"/>
              </a:rPr>
              <a:t>järeltegevusteks</a:t>
            </a:r>
            <a:r>
              <a:rPr lang="et-EE" dirty="0">
                <a:latin typeface="Calibri" panose="020F0502020204030204" pitchFamily="34" charset="0"/>
                <a:ea typeface="Calibri" panose="020F0502020204030204" pitchFamily="34" charset="0"/>
                <a:cs typeface="Times New Roman" panose="02020603050405020304" pitchFamily="18" charset="0"/>
              </a:rPr>
              <a:t>, mille abil õpetada oma õpilasi. Teema valikul lähtuda  ainekavast ja eelistada kas ühiskondlikust olulisusest või ka õppekava läbivusest.</a:t>
            </a:r>
            <a:endParaRPr lang="et-EE" dirty="0">
              <a:latin typeface="Verdana" panose="020B0604030504040204" pitchFamily="34" charset="0"/>
              <a:ea typeface="Calibri" panose="020F0502020204030204" pitchFamily="34" charset="0"/>
              <a:cs typeface="Times New Roman" panose="02020603050405020304" pitchFamily="18" charset="0"/>
            </a:endParaRPr>
          </a:p>
          <a:p>
            <a:pPr lvl="0" algn="just">
              <a:lnSpc>
                <a:spcPct val="115000"/>
              </a:lnSpc>
              <a:spcAft>
                <a:spcPts val="1000"/>
              </a:spcAft>
              <a:buBlip>
                <a:blip r:embed="rId2"/>
              </a:buBlip>
            </a:pPr>
            <a:r>
              <a:rPr lang="et-EE" dirty="0">
                <a:latin typeface="Calibri" panose="020F0502020204030204" pitchFamily="34" charset="0"/>
                <a:ea typeface="Calibri" panose="020F0502020204030204" pitchFamily="34" charset="0"/>
                <a:cs typeface="Times New Roman" panose="02020603050405020304" pitchFamily="18" charset="0"/>
              </a:rPr>
              <a:t>luua </a:t>
            </a:r>
            <a:r>
              <a:rPr lang="et-EE" i="1" dirty="0">
                <a:latin typeface="Calibri" panose="020F0502020204030204" pitchFamily="34" charset="0"/>
                <a:ea typeface="Calibri" panose="020F0502020204030204" pitchFamily="34" charset="0"/>
                <a:cs typeface="Times New Roman" panose="02020603050405020304" pitchFamily="18" charset="0"/>
              </a:rPr>
              <a:t>tööleht</a:t>
            </a:r>
            <a:r>
              <a:rPr lang="et-EE" dirty="0">
                <a:latin typeface="Calibri" panose="020F0502020204030204" pitchFamily="34" charset="0"/>
                <a:ea typeface="Calibri" panose="020F0502020204030204" pitchFamily="34" charset="0"/>
                <a:cs typeface="Times New Roman" panose="02020603050405020304" pitchFamily="18" charset="0"/>
              </a:rPr>
              <a:t> keskuses kasutamiseks.</a:t>
            </a:r>
            <a:endParaRPr lang="et-EE" dirty="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t-EE" i="1" dirty="0"/>
          </a:p>
          <a:p>
            <a:pPr marL="0" indent="0">
              <a:buNone/>
            </a:pPr>
            <a:endParaRPr lang="et-EE" i="1" dirty="0"/>
          </a:p>
          <a:p>
            <a:pPr marL="0" indent="0">
              <a:buNone/>
            </a:pPr>
            <a:endParaRPr lang="et-EE" i="1" dirty="0"/>
          </a:p>
          <a:p>
            <a:pPr marL="0" indent="0" algn="r">
              <a:buNone/>
            </a:pPr>
            <a:r>
              <a:rPr lang="et-EE" i="1" dirty="0"/>
              <a:t>Jätkub järgmisel slaidil …</a:t>
            </a:r>
            <a:endParaRPr lang="et-EE" dirty="0"/>
          </a:p>
          <a:p>
            <a:endParaRPr lang="et-EE" b="1"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47</a:t>
            </a:fld>
            <a:endParaRPr lang="en-GB" dirty="0"/>
          </a:p>
        </p:txBody>
      </p:sp>
    </p:spTree>
    <p:extLst>
      <p:ext uri="{BB962C8B-B14F-4D97-AF65-F5344CB8AC3E}">
        <p14:creationId xmlns:p14="http://schemas.microsoft.com/office/powerpoint/2010/main" val="3988924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a:effectLst/>
              </a:rPr>
              <a:t>Ülesanne 6 – Kukkusid vette – ujud või upud?</a:t>
            </a:r>
            <a:r>
              <a:rPr lang="et-EE" dirty="0"/>
              <a:t>(2)</a:t>
            </a:r>
            <a:endParaRPr lang="en-GB" dirty="0"/>
          </a:p>
        </p:txBody>
      </p:sp>
      <p:sp>
        <p:nvSpPr>
          <p:cNvPr id="3" name="Content Placeholder 2"/>
          <p:cNvSpPr>
            <a:spLocks noGrp="1"/>
          </p:cNvSpPr>
          <p:nvPr>
            <p:ph idx="1"/>
          </p:nvPr>
        </p:nvSpPr>
        <p:spPr>
          <a:xfrm>
            <a:off x="457200" y="1676400"/>
            <a:ext cx="8003232" cy="4560912"/>
          </a:xfrm>
        </p:spPr>
        <p:txBody>
          <a:bodyPr>
            <a:normAutofit/>
          </a:bodyPr>
          <a:lstStyle/>
          <a:p>
            <a:pPr marL="0" indent="0" algn="just">
              <a:lnSpc>
                <a:spcPct val="115000"/>
              </a:lnSpc>
              <a:spcAft>
                <a:spcPts val="1000"/>
              </a:spcAft>
              <a:buNone/>
            </a:pPr>
            <a:r>
              <a:rPr lang="et-EE" dirty="0">
                <a:latin typeface="Calibri" panose="020F0502020204030204" pitchFamily="34" charset="0"/>
                <a:ea typeface="Calibri" panose="020F0502020204030204" pitchFamily="34" charset="0"/>
                <a:cs typeface="Times New Roman" panose="02020603050405020304" pitchFamily="18" charset="0"/>
              </a:rPr>
              <a:t>Ülesande lahendamine:</a:t>
            </a:r>
            <a:endParaRPr lang="et-EE" dirty="0">
              <a:latin typeface="Verdana" panose="020B0604030504040204" pitchFamily="34" charset="0"/>
              <a:ea typeface="Calibri" panose="020F0502020204030204" pitchFamily="34" charset="0"/>
              <a:cs typeface="Times New Roman" panose="02020603050405020304" pitchFamily="18" charset="0"/>
            </a:endParaRPr>
          </a:p>
          <a:p>
            <a:pPr lvl="0" algn="just">
              <a:lnSpc>
                <a:spcPct val="115000"/>
              </a:lnSpc>
              <a:spcAft>
                <a:spcPts val="1000"/>
              </a:spcAft>
              <a:buBlip>
                <a:blip r:embed="rId2"/>
              </a:buBlip>
            </a:pPr>
            <a:r>
              <a:rPr lang="et-EE" dirty="0">
                <a:latin typeface="Calibri" panose="020F0502020204030204" pitchFamily="34" charset="0"/>
                <a:ea typeface="Calibri" panose="020F0502020204030204" pitchFamily="34" charset="0"/>
                <a:cs typeface="Times New Roman" panose="02020603050405020304" pitchFamily="18" charset="0"/>
              </a:rPr>
              <a:t>Avatud õpikeskkonnas: koguda oma rühmaga piisavalt informatsiooni, et saaks koostada kavandi õpistsenaariumi loomiseks.</a:t>
            </a:r>
            <a:endParaRPr lang="et-EE" dirty="0">
              <a:latin typeface="Verdana" panose="020B0604030504040204" pitchFamily="34" charset="0"/>
              <a:ea typeface="Calibri" panose="020F0502020204030204" pitchFamily="34" charset="0"/>
              <a:cs typeface="Times New Roman" panose="02020603050405020304" pitchFamily="18" charset="0"/>
            </a:endParaRPr>
          </a:p>
          <a:p>
            <a:pPr lvl="0" algn="just">
              <a:lnSpc>
                <a:spcPct val="115000"/>
              </a:lnSpc>
              <a:spcAft>
                <a:spcPts val="1000"/>
              </a:spcAft>
              <a:buBlip>
                <a:blip r:embed="rId2"/>
              </a:buBlip>
            </a:pPr>
            <a:r>
              <a:rPr lang="et-EE" dirty="0">
                <a:latin typeface="Calibri" panose="020F0502020204030204" pitchFamily="34" charset="0"/>
                <a:ea typeface="Calibri" panose="020F0502020204030204" pitchFamily="34" charset="0"/>
                <a:cs typeface="Times New Roman" panose="02020603050405020304" pitchFamily="18" charset="0"/>
              </a:rPr>
              <a:t>Kodutööna: vormistada kavand õpistsenaariumiks ja kujundada õppematerjalid (sh tööleht), mida saaks kasutada reaalses õppetöös õpilastega.</a:t>
            </a:r>
            <a:endParaRPr lang="et-EE" dirty="0">
              <a:latin typeface="Verdana" panose="020B0604030504040204" pitchFamily="34" charset="0"/>
              <a:ea typeface="Calibri" panose="020F0502020204030204" pitchFamily="34" charset="0"/>
              <a:cs typeface="Times New Roman" panose="02020603050405020304" pitchFamily="18" charset="0"/>
            </a:endParaRPr>
          </a:p>
          <a:p>
            <a:pPr marL="0" indent="0">
              <a:buNone/>
            </a:pPr>
            <a:endParaRPr lang="et-EE" i="1" dirty="0"/>
          </a:p>
          <a:p>
            <a:pPr marL="0" indent="0">
              <a:buNone/>
            </a:pPr>
            <a:r>
              <a:rPr lang="et-EE" i="1" dirty="0"/>
              <a:t>Rohkem infot ülesannete </a:t>
            </a:r>
            <a:r>
              <a:rPr lang="et-EE" i="1" dirty="0" err="1"/>
              <a:t>jaotmaterjalis</a:t>
            </a:r>
            <a:r>
              <a:rPr lang="et-EE" i="1" dirty="0"/>
              <a:t>.</a:t>
            </a:r>
            <a:endParaRPr lang="et-EE" dirty="0"/>
          </a:p>
          <a:p>
            <a:pPr marL="0" lvl="0" indent="0">
              <a:buNone/>
            </a:pPr>
            <a:endParaRPr lang="et-EE" dirty="0"/>
          </a:p>
          <a:p>
            <a:endParaRPr lang="et-EE" b="1"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48</a:t>
            </a:fld>
            <a:endParaRPr lang="en-GB" dirty="0"/>
          </a:p>
        </p:txBody>
      </p:sp>
      <p:sp>
        <p:nvSpPr>
          <p:cNvPr id="5" name="Rectangle 4"/>
          <p:cNvSpPr/>
          <p:nvPr/>
        </p:nvSpPr>
        <p:spPr>
          <a:xfrm>
            <a:off x="-4284984" y="-2403648"/>
            <a:ext cx="4572000" cy="2959272"/>
          </a:xfrm>
          <a:prstGeom prst="rect">
            <a:avLst/>
          </a:prstGeom>
        </p:spPr>
        <p:txBody>
          <a:bodyPr>
            <a:spAutoFit/>
          </a:bodyPr>
          <a:lstStyle/>
          <a:p>
            <a:pPr>
              <a:lnSpc>
                <a:spcPct val="115000"/>
              </a:lnSpc>
              <a:spcBef>
                <a:spcPts val="200"/>
              </a:spcBef>
              <a:spcAft>
                <a:spcPts val="0"/>
              </a:spcAft>
            </a:pPr>
            <a:r>
              <a:rPr lang="et-EE" sz="2400"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III osa – Tegevus avatud õpikeskkonnas ning esimesed </a:t>
            </a:r>
            <a:r>
              <a:rPr lang="et-EE" sz="2400" b="1" dirty="0" err="1">
                <a:solidFill>
                  <a:srgbClr val="365F91"/>
                </a:solidFill>
                <a:latin typeface="Cambria" panose="02040503050406030204" pitchFamily="18" charset="0"/>
                <a:ea typeface="Times New Roman" panose="02020603050405020304" pitchFamily="18" charset="0"/>
                <a:cs typeface="Times New Roman" panose="02020603050405020304" pitchFamily="18" charset="0"/>
              </a:rPr>
              <a:t>järeltegevused</a:t>
            </a:r>
            <a:endParaRPr lang="et-EE" sz="2400"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t-EE" b="1" dirty="0">
                <a:latin typeface="Calibri" panose="020F0502020204030204" pitchFamily="34" charset="0"/>
                <a:ea typeface="Calibri" panose="020F0502020204030204" pitchFamily="34" charset="0"/>
                <a:cs typeface="Times New Roman" panose="02020603050405020304" pitchFamily="18" charset="0"/>
              </a:rPr>
              <a:t> </a:t>
            </a:r>
            <a:endParaRPr lang="et-EE" dirty="0">
              <a:latin typeface="Verdana" panose="020B060403050404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t-EE" i="1" dirty="0">
                <a:latin typeface="Calibri" panose="020F0502020204030204" pitchFamily="34" charset="0"/>
                <a:ea typeface="Calibri" panose="020F0502020204030204" pitchFamily="34" charset="0"/>
                <a:cs typeface="Times New Roman" panose="02020603050405020304" pitchFamily="18" charset="0"/>
              </a:rPr>
              <a:t>Osa ülesannet täita avatud õpikeskkonnas, osa kodutööna. </a:t>
            </a:r>
            <a:endParaRPr lang="et-EE" dirty="0">
              <a:latin typeface="Verdana" panose="020B060403050404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t-EE" b="1" dirty="0">
                <a:latin typeface="Calibri" panose="020F0502020204030204" pitchFamily="34" charset="0"/>
                <a:ea typeface="Calibri" panose="020F0502020204030204" pitchFamily="34" charset="0"/>
                <a:cs typeface="Times New Roman" panose="02020603050405020304" pitchFamily="18" charset="0"/>
              </a:rPr>
              <a:t> </a:t>
            </a:r>
            <a:endParaRPr lang="et-EE" dirty="0">
              <a:latin typeface="Verdana" panose="020B060403050404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et-EE" dirty="0">
                <a:latin typeface="Calibri" panose="020F0502020204030204" pitchFamily="34" charset="0"/>
                <a:ea typeface="Calibri" panose="020F0502020204030204" pitchFamily="34" charset="0"/>
                <a:cs typeface="Times New Roman" panose="02020603050405020304" pitchFamily="18" charset="0"/>
              </a:rPr>
              <a:t> </a:t>
            </a:r>
            <a:endParaRPr lang="et-EE"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1640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Järgmisel sessioonil</a:t>
            </a:r>
            <a:endParaRPr lang="en-GB" dirty="0"/>
          </a:p>
        </p:txBody>
      </p:sp>
      <p:sp>
        <p:nvSpPr>
          <p:cNvPr id="3" name="Content Placeholder 2"/>
          <p:cNvSpPr>
            <a:spLocks noGrp="1"/>
          </p:cNvSpPr>
          <p:nvPr>
            <p:ph idx="1"/>
          </p:nvPr>
        </p:nvSpPr>
        <p:spPr/>
        <p:txBody>
          <a:bodyPr/>
          <a:lstStyle/>
          <a:p>
            <a:pPr marL="0" indent="0">
              <a:buNone/>
            </a:pPr>
            <a:r>
              <a:rPr lang="et-EE" b="1" dirty="0"/>
              <a:t>Järgmine sessioon toimub avatud õpikeskkonnas</a:t>
            </a:r>
          </a:p>
          <a:p>
            <a:r>
              <a:rPr lang="et-EE" b="1" dirty="0"/>
              <a:t>Kodutöö</a:t>
            </a:r>
            <a:r>
              <a:rPr lang="en-GB" b="1" dirty="0"/>
              <a:t>: </a:t>
            </a:r>
            <a:r>
              <a:rPr lang="et-EE" dirty="0"/>
              <a:t>lõpeta kogutud infole toetudes tunnistsenaarium ja kujunda materjalid (sh tööleht) millega saab töötada enne avatud õpikeskkonna külastust, külastuse ajal ning pärast seda.</a:t>
            </a: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49</a:t>
            </a:fld>
            <a:endParaRPr lang="en-GB" dirty="0"/>
          </a:p>
        </p:txBody>
      </p:sp>
    </p:spTree>
    <p:extLst>
      <p:ext uri="{BB962C8B-B14F-4D97-AF65-F5344CB8AC3E}">
        <p14:creationId xmlns:p14="http://schemas.microsoft.com/office/powerpoint/2010/main" val="1070855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SSIBL </a:t>
            </a:r>
            <a:r>
              <a:rPr lang="et-EE" dirty="0"/>
              <a:t>õpetaja jaoks:</a:t>
            </a:r>
            <a:endParaRPr lang="en-GB" dirty="0"/>
          </a:p>
        </p:txBody>
      </p:sp>
      <p:sp>
        <p:nvSpPr>
          <p:cNvPr id="3" name="Content Placeholder 2"/>
          <p:cNvSpPr>
            <a:spLocks noGrp="1"/>
          </p:cNvSpPr>
          <p:nvPr>
            <p:ph idx="1"/>
          </p:nvPr>
        </p:nvSpPr>
        <p:spPr/>
        <p:txBody>
          <a:bodyPr/>
          <a:lstStyle/>
          <a:p>
            <a:r>
              <a:rPr lang="et-EE" dirty="0"/>
              <a:t>on praktiline töövahend;</a:t>
            </a:r>
            <a:endParaRPr lang="en-US" dirty="0"/>
          </a:p>
          <a:p>
            <a:pPr>
              <a:lnSpc>
                <a:spcPct val="115000"/>
              </a:lnSpc>
              <a:spcAft>
                <a:spcPts val="0"/>
              </a:spcAft>
            </a:pPr>
            <a:r>
              <a:rPr lang="et-EE" sz="2400" dirty="0"/>
              <a:t>täiendab efektiivselt õpetaja igapäevatööd;</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pPr>
              <a:lnSpc>
                <a:spcPct val="115000"/>
              </a:lnSpc>
              <a:spcAft>
                <a:spcPts val="0"/>
              </a:spcAft>
            </a:pPr>
            <a:r>
              <a:rPr lang="et-EE" sz="2400" dirty="0"/>
              <a:t>põhineb uuematel teadmistel loodusteaduste õpetamisest; </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pPr>
              <a:lnSpc>
                <a:spcPct val="115000"/>
              </a:lnSpc>
              <a:spcAft>
                <a:spcPts val="0"/>
              </a:spcAft>
            </a:pPr>
            <a:r>
              <a:rPr lang="et-EE" sz="2400" dirty="0"/>
              <a:t>edendab võimalusi rakendada õppekavade nõudeid;</a:t>
            </a:r>
            <a:endParaRPr lang="et-EE" sz="2400" dirty="0">
              <a:latin typeface="Verdana" panose="020B0604030504040204" pitchFamily="34" charset="0"/>
              <a:ea typeface="Calibri" panose="020F0502020204030204" pitchFamily="34" charset="0"/>
              <a:cs typeface="Times New Roman" panose="02020603050405020304" pitchFamily="18" charset="0"/>
            </a:endParaRPr>
          </a:p>
          <a:p>
            <a:r>
              <a:rPr lang="et-EE" sz="2400" dirty="0"/>
              <a:t>on seotud teaduse ja tehnoloogia tegeliku arenguga</a:t>
            </a:r>
            <a:r>
              <a:rPr lang="en-US" dirty="0"/>
              <a:t>;</a:t>
            </a:r>
          </a:p>
          <a:p>
            <a:r>
              <a:rPr lang="et-EE" sz="2400" dirty="0"/>
              <a:t>annab võimaluse teha koostööd kooliväliste asutustega</a:t>
            </a:r>
            <a:r>
              <a:rPr lang="en-GB" dirty="0"/>
              <a:t>;</a:t>
            </a:r>
          </a:p>
          <a:p>
            <a:r>
              <a:rPr lang="et-EE" sz="2400" dirty="0"/>
              <a:t>innustab noori algatama muutusi n-ö päris maailmas</a:t>
            </a:r>
            <a:r>
              <a:rPr lang="en-US" dirty="0"/>
              <a:t>.</a:t>
            </a: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5</a:t>
            </a:fld>
            <a:endParaRPr lang="en-GB" dirty="0"/>
          </a:p>
        </p:txBody>
      </p:sp>
    </p:spTree>
    <p:extLst>
      <p:ext uri="{BB962C8B-B14F-4D97-AF65-F5344CB8AC3E}">
        <p14:creationId xmlns:p14="http://schemas.microsoft.com/office/powerpoint/2010/main" val="1901944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SessioOn</a:t>
            </a:r>
            <a:r>
              <a:rPr lang="et-EE" dirty="0"/>
              <a:t> 3</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0C68953D-DFB0-4E8F-93C2-2DA73BD6FEE2}" type="slidenum">
              <a:rPr lang="en-GB" smtClean="0"/>
              <a:pPr/>
              <a:t>50</a:t>
            </a:fld>
            <a:endParaRPr lang="en-GB"/>
          </a:p>
        </p:txBody>
      </p:sp>
    </p:spTree>
    <p:extLst>
      <p:ext uri="{BB962C8B-B14F-4D97-AF65-F5344CB8AC3E}">
        <p14:creationId xmlns:p14="http://schemas.microsoft.com/office/powerpoint/2010/main" val="1428266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t-EE" dirty="0">
                <a:effectLst/>
              </a:rPr>
              <a:t>IV osa – </a:t>
            </a:r>
            <a:r>
              <a:rPr lang="et-EE" dirty="0" err="1">
                <a:effectLst/>
              </a:rPr>
              <a:t>Järeltegevused</a:t>
            </a:r>
            <a:r>
              <a:rPr lang="et-EE" dirty="0">
                <a:effectLst/>
              </a:rPr>
              <a:t> jätkuvad</a:t>
            </a:r>
          </a:p>
        </p:txBody>
      </p:sp>
      <p:sp>
        <p:nvSpPr>
          <p:cNvPr id="5" name="Subtitle 4"/>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fld id="{0C68953D-DFB0-4E8F-93C2-2DA73BD6FEE2}" type="slidenum">
              <a:rPr lang="en-GB" smtClean="0"/>
              <a:pPr/>
              <a:t>51</a:t>
            </a:fld>
            <a:endParaRPr lang="en-GB" dirty="0"/>
          </a:p>
        </p:txBody>
      </p:sp>
    </p:spTree>
    <p:extLst>
      <p:ext uri="{BB962C8B-B14F-4D97-AF65-F5344CB8AC3E}">
        <p14:creationId xmlns:p14="http://schemas.microsoft.com/office/powerpoint/2010/main" val="4224099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t-EE" dirty="0">
                <a:effectLst/>
              </a:rPr>
              <a:t>Ülesanne 7 – Reaalsuskontroll 1: loodud stsenaariumi analüüs</a:t>
            </a:r>
          </a:p>
        </p:txBody>
      </p:sp>
      <p:sp>
        <p:nvSpPr>
          <p:cNvPr id="6" name="Content Placeholder 5"/>
          <p:cNvSpPr>
            <a:spLocks noGrp="1"/>
          </p:cNvSpPr>
          <p:nvPr>
            <p:ph idx="1"/>
          </p:nvPr>
        </p:nvSpPr>
        <p:spPr/>
        <p:txBody>
          <a:bodyPr/>
          <a:lstStyle/>
          <a:p>
            <a:r>
              <a:rPr lang="et-EE" dirty="0"/>
              <a:t>Vahetage oma loodud tunnistsenaarium mõne teise rühmaga.</a:t>
            </a:r>
          </a:p>
          <a:p>
            <a:r>
              <a:rPr lang="et-EE" dirty="0"/>
              <a:t>Analüüsige teise rühma tööd vastates küsimustele (tooge seejuures välja ka tugevused ja nõrkused).</a:t>
            </a:r>
          </a:p>
          <a:p>
            <a:pPr marL="0" indent="0">
              <a:buNone/>
            </a:pPr>
            <a:endParaRPr lang="et-EE" dirty="0"/>
          </a:p>
          <a:p>
            <a:pPr marL="0" indent="0">
              <a:buNone/>
            </a:pPr>
            <a:r>
              <a:rPr lang="et-EE" i="1" dirty="0"/>
              <a:t>Rohkem infot ülesannete </a:t>
            </a:r>
            <a:r>
              <a:rPr lang="et-EE" i="1" dirty="0" err="1"/>
              <a:t>jaotmaterjalis</a:t>
            </a:r>
            <a:r>
              <a:rPr lang="et-EE" i="1" dirty="0"/>
              <a:t>.</a:t>
            </a:r>
            <a:endParaRPr lang="et-EE" dirty="0"/>
          </a:p>
          <a:p>
            <a:pPr marL="0" indent="0">
              <a:buNone/>
            </a:pPr>
            <a:endParaRPr lang="et-EE" dirty="0"/>
          </a:p>
          <a:p>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52</a:t>
            </a:fld>
            <a:endParaRPr lang="en-GB" dirty="0"/>
          </a:p>
        </p:txBody>
      </p:sp>
    </p:spTree>
    <p:extLst>
      <p:ext uri="{BB962C8B-B14F-4D97-AF65-F5344CB8AC3E}">
        <p14:creationId xmlns:p14="http://schemas.microsoft.com/office/powerpoint/2010/main" val="1853658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effectLst/>
              </a:rPr>
              <a:t>Ülesanne 8a – Harjutamine teeb meistriks</a:t>
            </a:r>
          </a:p>
        </p:txBody>
      </p:sp>
      <p:sp>
        <p:nvSpPr>
          <p:cNvPr id="3" name="Content Placeholder 2"/>
          <p:cNvSpPr>
            <a:spLocks noGrp="1"/>
          </p:cNvSpPr>
          <p:nvPr>
            <p:ph idx="1"/>
          </p:nvPr>
        </p:nvSpPr>
        <p:spPr/>
        <p:txBody>
          <a:bodyPr/>
          <a:lstStyle/>
          <a:p>
            <a:pPr marL="0" indent="0">
              <a:buNone/>
            </a:pPr>
            <a:r>
              <a:rPr lang="et-EE" dirty="0"/>
              <a:t>Lähtudes ülesande 7 analüüsi tulemustest (hoolimata sellest, kas analüüsisite ise või analüüsis teie tööd keegi teine) täiendage vajaduse korral oma tunnistsenaariumit.</a:t>
            </a:r>
          </a:p>
        </p:txBody>
      </p:sp>
      <p:sp>
        <p:nvSpPr>
          <p:cNvPr id="4" name="Slide Number Placeholder 3"/>
          <p:cNvSpPr>
            <a:spLocks noGrp="1"/>
          </p:cNvSpPr>
          <p:nvPr>
            <p:ph type="sldNum" sz="quarter" idx="12"/>
          </p:nvPr>
        </p:nvSpPr>
        <p:spPr/>
        <p:txBody>
          <a:bodyPr/>
          <a:lstStyle/>
          <a:p>
            <a:fld id="{0C68953D-DFB0-4E8F-93C2-2DA73BD6FEE2}" type="slidenum">
              <a:rPr lang="en-GB" smtClean="0"/>
              <a:pPr/>
              <a:t>53</a:t>
            </a:fld>
            <a:endParaRPr lang="en-GB" dirty="0"/>
          </a:p>
        </p:txBody>
      </p:sp>
    </p:spTree>
    <p:extLst>
      <p:ext uri="{BB962C8B-B14F-4D97-AF65-F5344CB8AC3E}">
        <p14:creationId xmlns:p14="http://schemas.microsoft.com/office/powerpoint/2010/main" val="1980009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Järgmisel sessioonil </a:t>
            </a:r>
            <a:endParaRPr lang="en-GB" dirty="0"/>
          </a:p>
        </p:txBody>
      </p:sp>
      <p:sp>
        <p:nvSpPr>
          <p:cNvPr id="3" name="Content Placeholder 2"/>
          <p:cNvSpPr>
            <a:spLocks noGrp="1"/>
          </p:cNvSpPr>
          <p:nvPr>
            <p:ph idx="1"/>
          </p:nvPr>
        </p:nvSpPr>
        <p:spPr/>
        <p:txBody>
          <a:bodyPr/>
          <a:lstStyle/>
          <a:p>
            <a:pPr marL="0" indent="0">
              <a:buNone/>
            </a:pPr>
            <a:r>
              <a:rPr lang="et-EE" b="1" dirty="0"/>
              <a:t>Kodutöö: </a:t>
            </a:r>
            <a:r>
              <a:rPr lang="et-EE" dirty="0"/>
              <a:t>Lõpetada ülesanne 8a</a:t>
            </a:r>
          </a:p>
          <a:p>
            <a:pPr marL="0" indent="0">
              <a:buNone/>
            </a:pPr>
            <a:endParaRPr lang="et-EE" dirty="0"/>
          </a:p>
          <a:p>
            <a:pPr marL="0" indent="0">
              <a:buNone/>
            </a:pP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54</a:t>
            </a:fld>
            <a:endParaRPr lang="en-GB" dirty="0"/>
          </a:p>
        </p:txBody>
      </p:sp>
    </p:spTree>
    <p:extLst>
      <p:ext uri="{BB962C8B-B14F-4D97-AF65-F5344CB8AC3E}">
        <p14:creationId xmlns:p14="http://schemas.microsoft.com/office/powerpoint/2010/main" val="3528832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Järgmisel sessioonile (V osa kasutades)</a:t>
            </a:r>
            <a:endParaRPr lang="en-GB" dirty="0"/>
          </a:p>
        </p:txBody>
      </p:sp>
      <p:sp>
        <p:nvSpPr>
          <p:cNvPr id="3" name="Content Placeholder 2"/>
          <p:cNvSpPr>
            <a:spLocks noGrp="1"/>
          </p:cNvSpPr>
          <p:nvPr>
            <p:ph idx="1"/>
          </p:nvPr>
        </p:nvSpPr>
        <p:spPr/>
        <p:txBody>
          <a:bodyPr>
            <a:normAutofit/>
          </a:bodyPr>
          <a:lstStyle/>
          <a:p>
            <a:pPr marL="0" indent="0">
              <a:buNone/>
            </a:pPr>
            <a:r>
              <a:rPr lang="et-EE" dirty="0"/>
              <a:t>Kui teete V osa, on kohtumine avatud õpikeskkonnas. </a:t>
            </a:r>
          </a:p>
          <a:p>
            <a:pPr marL="0" indent="0">
              <a:buNone/>
            </a:pPr>
            <a:r>
              <a:rPr lang="et-EE" dirty="0"/>
              <a:t>Võimalused järgmise sessiooni planeerimiseks:</a:t>
            </a:r>
          </a:p>
          <a:p>
            <a:r>
              <a:rPr lang="et-EE" dirty="0"/>
              <a:t>Igaüks käib oma klassiga avatud õpikeskkonnas, et teha läbi ülesanne 8b. </a:t>
            </a:r>
          </a:p>
          <a:p>
            <a:r>
              <a:rPr lang="et-EE" dirty="0"/>
              <a:t>Kohtutakse ühe klassi õpilastega, kes jagatakse rühmadesse. Rühmad proovivad erinevaid stsenaariumeid (1 rühm = 1 stsenaarium) või töölehti ning annavad stsenaariumite autoritele hiljem nende kohta tagasisidet. Tagasiside võimaldab lõpetada ülesande 8b.</a:t>
            </a:r>
          </a:p>
          <a:p>
            <a:endParaRPr lang="et-EE" dirty="0"/>
          </a:p>
          <a:p>
            <a:pPr marL="0" indent="0">
              <a:buNone/>
            </a:pPr>
            <a:r>
              <a:rPr lang="et-EE" i="1" dirty="0"/>
              <a:t>Rohkem infot ülesannete </a:t>
            </a:r>
            <a:r>
              <a:rPr lang="et-EE" i="1" dirty="0" err="1"/>
              <a:t>jaotmaterjalis</a:t>
            </a:r>
            <a:r>
              <a:rPr lang="et-EE" i="1" dirty="0"/>
              <a:t>.</a:t>
            </a:r>
            <a:endParaRPr lang="et-EE"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55</a:t>
            </a:fld>
            <a:endParaRPr lang="en-GB" dirty="0"/>
          </a:p>
        </p:txBody>
      </p:sp>
    </p:spTree>
    <p:extLst>
      <p:ext uri="{BB962C8B-B14F-4D97-AF65-F5344CB8AC3E}">
        <p14:creationId xmlns:p14="http://schemas.microsoft.com/office/powerpoint/2010/main" val="3370351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SessioOn</a:t>
            </a:r>
            <a:r>
              <a:rPr lang="et-EE" dirty="0"/>
              <a:t> 4*</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0C68953D-DFB0-4E8F-93C2-2DA73BD6FEE2}" type="slidenum">
              <a:rPr lang="en-GB" smtClean="0"/>
              <a:pPr/>
              <a:t>56</a:t>
            </a:fld>
            <a:endParaRPr lang="en-GB"/>
          </a:p>
        </p:txBody>
      </p:sp>
    </p:spTree>
    <p:extLst>
      <p:ext uri="{BB962C8B-B14F-4D97-AF65-F5344CB8AC3E}">
        <p14:creationId xmlns:p14="http://schemas.microsoft.com/office/powerpoint/2010/main" val="3051609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t-EE" dirty="0">
                <a:effectLst/>
              </a:rPr>
              <a:t>V osa (Valikülesanne)</a:t>
            </a:r>
            <a:endParaRPr lang="en-GB" dirty="0"/>
          </a:p>
        </p:txBody>
      </p:sp>
      <p:sp>
        <p:nvSpPr>
          <p:cNvPr id="6" name="Subtitle 5"/>
          <p:cNvSpPr>
            <a:spLocks noGrp="1"/>
          </p:cNvSpPr>
          <p:nvPr>
            <p:ph type="subTitle" idx="1"/>
          </p:nvPr>
        </p:nvSpPr>
        <p:spPr/>
        <p:txBody>
          <a:bodyPr/>
          <a:lstStyle/>
          <a:p>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57</a:t>
            </a:fld>
            <a:endParaRPr lang="en-GB" dirty="0"/>
          </a:p>
        </p:txBody>
      </p:sp>
    </p:spTree>
    <p:extLst>
      <p:ext uri="{BB962C8B-B14F-4D97-AF65-F5344CB8AC3E}">
        <p14:creationId xmlns:p14="http://schemas.microsoft.com/office/powerpoint/2010/main" val="3326108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2800" dirty="0">
                <a:effectLst/>
              </a:rPr>
              <a:t>Ülesanne 8b – Reaalsuskontroll 2: klassiga basseini!</a:t>
            </a:r>
            <a:endParaRPr lang="en-GB" dirty="0"/>
          </a:p>
        </p:txBody>
      </p:sp>
      <p:sp>
        <p:nvSpPr>
          <p:cNvPr id="3" name="Content Placeholder 2"/>
          <p:cNvSpPr>
            <a:spLocks noGrp="1"/>
          </p:cNvSpPr>
          <p:nvPr>
            <p:ph idx="1"/>
          </p:nvPr>
        </p:nvSpPr>
        <p:spPr>
          <a:xfrm>
            <a:off x="457200" y="1295400"/>
            <a:ext cx="8003232" cy="4725888"/>
          </a:xfrm>
        </p:spPr>
        <p:txBody>
          <a:bodyPr>
            <a:normAutofit fontScale="77500" lnSpcReduction="20000"/>
          </a:bodyPr>
          <a:lstStyle/>
          <a:p>
            <a:pPr marL="0" indent="0">
              <a:buNone/>
            </a:pPr>
            <a:r>
              <a:rPr lang="et-EE" sz="2400" dirty="0"/>
              <a:t>Kui on võimalik (st on võimalik kasutada mingit rühma kooliõpilasi), testige loodud ja juba täiendatud tunnistsenaariumit kooliõpilaste peal. Selleks:</a:t>
            </a:r>
          </a:p>
          <a:p>
            <a:pPr lvl="0"/>
            <a:r>
              <a:rPr lang="et-EE" sz="2400" dirty="0"/>
              <a:t>Viige tunnid läbi stsenaariumi järgi. </a:t>
            </a:r>
          </a:p>
          <a:p>
            <a:pPr lvl="0"/>
            <a:r>
              <a:rPr lang="et-EE" sz="2400" dirty="0"/>
              <a:t>Jälgige, kuidas õpilaste töö sujub.</a:t>
            </a:r>
          </a:p>
          <a:p>
            <a:pPr marL="0" lvl="0" indent="0">
              <a:buNone/>
            </a:pPr>
            <a:r>
              <a:rPr lang="et-EE" sz="2400" dirty="0"/>
              <a:t>Kui stsenaarium on läbitud, vestelge õpilastega, et selgitada välja, mis oli nende jaoks:</a:t>
            </a:r>
          </a:p>
          <a:p>
            <a:pPr lvl="1"/>
            <a:r>
              <a:rPr lang="et-EE" sz="2400" dirty="0"/>
              <a:t>Huvitav;</a:t>
            </a:r>
          </a:p>
          <a:p>
            <a:pPr lvl="1"/>
            <a:r>
              <a:rPr lang="et-EE" sz="2400" dirty="0"/>
              <a:t>Raske;</a:t>
            </a:r>
          </a:p>
          <a:p>
            <a:pPr lvl="1"/>
            <a:r>
              <a:rPr lang="et-EE" sz="2400" dirty="0"/>
              <a:t>Meeldiv;</a:t>
            </a:r>
          </a:p>
          <a:p>
            <a:pPr lvl="1"/>
            <a:r>
              <a:rPr lang="et-EE" sz="2400" dirty="0"/>
              <a:t>Ebameeldiv.</a:t>
            </a:r>
          </a:p>
          <a:p>
            <a:pPr marL="0" lvl="0" indent="0">
              <a:buNone/>
            </a:pPr>
            <a:r>
              <a:rPr lang="et-EE" sz="2400" dirty="0"/>
              <a:t>Pärast testimist ja vestlust analüüsige stsenaariumi rakendatavust uuesti küsimustega, mis olid kasutuses juba eespool varasemalt („Ülesanne 7 – Reaalsuskontroll 1: loodud materjali analüüs“). </a:t>
            </a:r>
          </a:p>
          <a:p>
            <a:pPr marL="0" lvl="0" indent="0">
              <a:buNone/>
            </a:pPr>
            <a:r>
              <a:rPr lang="et-EE" sz="2400" dirty="0"/>
              <a:t>Saadud info põhjal otsustage, missugused õpilaste väljatoodud aspektid on tegelikult seotud õppimiseks vajaliku konfliktiolukorra loomisega ja mis on tunnistsenaariumi vead. </a:t>
            </a:r>
          </a:p>
          <a:p>
            <a:pPr marL="0" indent="0">
              <a:buNone/>
            </a:pPr>
            <a:r>
              <a:rPr lang="et-EE" sz="2400" dirty="0"/>
              <a:t>Täiendage ja korrigeerige tunnistsenaariumi.</a:t>
            </a:r>
          </a:p>
          <a:p>
            <a:pPr lvl="0"/>
            <a:endParaRPr lang="et-EE" sz="2400"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58</a:t>
            </a:fld>
            <a:endParaRPr lang="en-GB" dirty="0"/>
          </a:p>
        </p:txBody>
      </p:sp>
    </p:spTree>
    <p:extLst>
      <p:ext uri="{BB962C8B-B14F-4D97-AF65-F5344CB8AC3E}">
        <p14:creationId xmlns:p14="http://schemas.microsoft.com/office/powerpoint/2010/main" val="2305540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Järgmisel sessioonil</a:t>
            </a:r>
            <a:endParaRPr lang="en-GB" dirty="0"/>
          </a:p>
        </p:txBody>
      </p:sp>
      <p:sp>
        <p:nvSpPr>
          <p:cNvPr id="3" name="Content Placeholder 2"/>
          <p:cNvSpPr>
            <a:spLocks noGrp="1"/>
          </p:cNvSpPr>
          <p:nvPr>
            <p:ph idx="1"/>
          </p:nvPr>
        </p:nvSpPr>
        <p:spPr/>
        <p:txBody>
          <a:bodyPr>
            <a:normAutofit/>
          </a:bodyPr>
          <a:lstStyle/>
          <a:p>
            <a:pPr marL="0" indent="0">
              <a:buNone/>
            </a:pPr>
            <a:r>
              <a:rPr lang="et-EE" b="1" dirty="0"/>
              <a:t>Kodutöö: </a:t>
            </a:r>
            <a:r>
              <a:rPr lang="et-EE" dirty="0"/>
              <a:t>Vajadusel korrigeeri oma stsenaariumi</a:t>
            </a:r>
            <a:r>
              <a:rPr lang="en-US" dirty="0"/>
              <a:t> </a:t>
            </a:r>
          </a:p>
          <a:p>
            <a:pPr marL="0" indent="0">
              <a:buNone/>
            </a:pPr>
            <a:endParaRPr lang="et-EE" dirty="0"/>
          </a:p>
          <a:p>
            <a:pPr marL="0" indent="0">
              <a:buNone/>
            </a:pPr>
            <a:r>
              <a:rPr lang="et-EE" dirty="0"/>
              <a:t>Järgmise sessiooni saab korraldada seminariruumis.</a:t>
            </a:r>
          </a:p>
        </p:txBody>
      </p:sp>
      <p:sp>
        <p:nvSpPr>
          <p:cNvPr id="4" name="Slide Number Placeholder 3"/>
          <p:cNvSpPr>
            <a:spLocks noGrp="1"/>
          </p:cNvSpPr>
          <p:nvPr>
            <p:ph type="sldNum" sz="quarter" idx="12"/>
          </p:nvPr>
        </p:nvSpPr>
        <p:spPr/>
        <p:txBody>
          <a:bodyPr/>
          <a:lstStyle/>
          <a:p>
            <a:fld id="{0C68953D-DFB0-4E8F-93C2-2DA73BD6FEE2}" type="slidenum">
              <a:rPr lang="en-GB" smtClean="0"/>
              <a:pPr/>
              <a:t>59</a:t>
            </a:fld>
            <a:endParaRPr lang="en-GB" dirty="0"/>
          </a:p>
        </p:txBody>
      </p:sp>
    </p:spTree>
    <p:extLst>
      <p:ext uri="{BB962C8B-B14F-4D97-AF65-F5344CB8AC3E}">
        <p14:creationId xmlns:p14="http://schemas.microsoft.com/office/powerpoint/2010/main" val="226362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a:effectLst/>
              </a:rPr>
              <a:t>2. peatükk. Pedagoogiline raamistik: Ühiskondlik-teaduslik uurimuslik õpe (SSIBL)</a:t>
            </a:r>
            <a:endParaRPr lang="en-GB" dirty="0"/>
          </a:p>
        </p:txBody>
      </p:sp>
      <p:sp>
        <p:nvSpPr>
          <p:cNvPr id="9" name="Text Placeholder 8"/>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0C68953D-DFB0-4E8F-93C2-2DA73BD6FEE2}" type="slidenum">
              <a:rPr lang="en-GB" smtClean="0"/>
              <a:pPr/>
              <a:t>6</a:t>
            </a:fld>
            <a:endParaRPr lang="en-GB" dirty="0"/>
          </a:p>
        </p:txBody>
      </p:sp>
    </p:spTree>
    <p:extLst>
      <p:ext uri="{BB962C8B-B14F-4D97-AF65-F5344CB8AC3E}">
        <p14:creationId xmlns:p14="http://schemas.microsoft.com/office/powerpoint/2010/main" val="17391031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SessioOn</a:t>
            </a:r>
            <a:r>
              <a:rPr lang="et-EE" dirty="0"/>
              <a:t> 5</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0C68953D-DFB0-4E8F-93C2-2DA73BD6FEE2}" type="slidenum">
              <a:rPr lang="en-GB" smtClean="0"/>
              <a:pPr/>
              <a:t>60</a:t>
            </a:fld>
            <a:endParaRPr lang="en-GB"/>
          </a:p>
        </p:txBody>
      </p:sp>
    </p:spTree>
    <p:extLst>
      <p:ext uri="{BB962C8B-B14F-4D97-AF65-F5344CB8AC3E}">
        <p14:creationId xmlns:p14="http://schemas.microsoft.com/office/powerpoint/2010/main" val="17697033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t-EE" sz="2800" dirty="0">
                <a:effectLst/>
              </a:rPr>
              <a:t>VI osa – Viimased </a:t>
            </a:r>
            <a:r>
              <a:rPr lang="et-EE" sz="2800" dirty="0" err="1">
                <a:effectLst/>
              </a:rPr>
              <a:t>järeltegevused</a:t>
            </a:r>
            <a:endParaRPr lang="et-EE" sz="2800" dirty="0">
              <a:effectLst/>
            </a:endParaRPr>
          </a:p>
        </p:txBody>
      </p:sp>
      <p:sp>
        <p:nvSpPr>
          <p:cNvPr id="6" name="Subtitle 5"/>
          <p:cNvSpPr>
            <a:spLocks noGrp="1"/>
          </p:cNvSpPr>
          <p:nvPr>
            <p:ph type="subTitle" idx="1"/>
          </p:nvPr>
        </p:nvSpPr>
        <p:spPr/>
        <p:txBody>
          <a:bodyPr/>
          <a:lstStyle/>
          <a:p>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61</a:t>
            </a:fld>
            <a:endParaRPr lang="en-GB" dirty="0"/>
          </a:p>
        </p:txBody>
      </p:sp>
    </p:spTree>
    <p:extLst>
      <p:ext uri="{BB962C8B-B14F-4D97-AF65-F5344CB8AC3E}">
        <p14:creationId xmlns:p14="http://schemas.microsoft.com/office/powerpoint/2010/main" val="3595725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effectLst/>
              </a:rPr>
              <a:t>Ülesanne 9 – Müü oma stsenaarium maha!</a:t>
            </a:r>
          </a:p>
        </p:txBody>
      </p:sp>
      <p:sp>
        <p:nvSpPr>
          <p:cNvPr id="3" name="Content Placeholder 2"/>
          <p:cNvSpPr>
            <a:spLocks noGrp="1"/>
          </p:cNvSpPr>
          <p:nvPr>
            <p:ph idx="1"/>
          </p:nvPr>
        </p:nvSpPr>
        <p:spPr/>
        <p:txBody>
          <a:bodyPr/>
          <a:lstStyle/>
          <a:p>
            <a:r>
              <a:rPr lang="en-GB" dirty="0" err="1"/>
              <a:t>Valmistage</a:t>
            </a:r>
            <a:r>
              <a:rPr lang="en-GB" dirty="0"/>
              <a:t> </a:t>
            </a:r>
            <a:r>
              <a:rPr lang="et-EE" dirty="0"/>
              <a:t>2</a:t>
            </a:r>
            <a:r>
              <a:rPr lang="en-GB" dirty="0"/>
              <a:t>5 </a:t>
            </a:r>
            <a:r>
              <a:rPr lang="en-GB" dirty="0" err="1"/>
              <a:t>minuti</a:t>
            </a:r>
            <a:r>
              <a:rPr lang="en-GB" dirty="0"/>
              <a:t> </a:t>
            </a:r>
            <a:r>
              <a:rPr lang="en-GB" dirty="0" err="1"/>
              <a:t>jooksul</a:t>
            </a:r>
            <a:r>
              <a:rPr lang="en-GB" dirty="0"/>
              <a:t> </a:t>
            </a:r>
            <a:r>
              <a:rPr lang="en-GB" dirty="0" err="1"/>
              <a:t>ette</a:t>
            </a:r>
            <a:r>
              <a:rPr lang="en-GB" dirty="0"/>
              <a:t> </a:t>
            </a:r>
            <a:r>
              <a:rPr lang="en-GB" dirty="0" err="1"/>
              <a:t>lühike</a:t>
            </a:r>
            <a:r>
              <a:rPr lang="en-GB" dirty="0"/>
              <a:t> (3-5 min </a:t>
            </a:r>
            <a:r>
              <a:rPr lang="en-GB" dirty="0" err="1"/>
              <a:t>pikkune</a:t>
            </a:r>
            <a:r>
              <a:rPr lang="en-GB" dirty="0"/>
              <a:t>) </a:t>
            </a:r>
            <a:r>
              <a:rPr lang="en-GB" dirty="0" err="1"/>
              <a:t>tutvustus</a:t>
            </a:r>
            <a:r>
              <a:rPr lang="en-GB" dirty="0"/>
              <a:t> </a:t>
            </a:r>
            <a:r>
              <a:rPr lang="en-GB" dirty="0" err="1"/>
              <a:t>oma</a:t>
            </a:r>
            <a:r>
              <a:rPr lang="en-GB" dirty="0"/>
              <a:t> </a:t>
            </a:r>
            <a:r>
              <a:rPr lang="en-GB" dirty="0" err="1"/>
              <a:t>õpistsenaariumile</a:t>
            </a:r>
            <a:r>
              <a:rPr lang="en-GB" dirty="0"/>
              <a:t>.</a:t>
            </a:r>
            <a:endParaRPr lang="et-EE" dirty="0"/>
          </a:p>
          <a:p>
            <a:r>
              <a:rPr lang="en-GB" dirty="0" err="1"/>
              <a:t>Tooge</a:t>
            </a:r>
            <a:r>
              <a:rPr lang="en-GB" dirty="0"/>
              <a:t> </a:t>
            </a:r>
            <a:r>
              <a:rPr lang="en-GB" dirty="0" err="1"/>
              <a:t>tutvustuses</a:t>
            </a:r>
            <a:r>
              <a:rPr lang="en-GB" dirty="0"/>
              <a:t> </a:t>
            </a:r>
            <a:r>
              <a:rPr lang="en-GB" dirty="0" err="1"/>
              <a:t>välja</a:t>
            </a:r>
            <a:r>
              <a:rPr lang="en-GB" dirty="0"/>
              <a:t> </a:t>
            </a:r>
            <a:r>
              <a:rPr lang="en-GB" dirty="0" err="1"/>
              <a:t>põhiline</a:t>
            </a:r>
            <a:r>
              <a:rPr lang="en-GB" dirty="0"/>
              <a:t>, </a:t>
            </a:r>
            <a:r>
              <a:rPr lang="en-GB" dirty="0" err="1"/>
              <a:t>mis</a:t>
            </a:r>
            <a:r>
              <a:rPr lang="en-GB" dirty="0"/>
              <a:t> on </a:t>
            </a:r>
            <a:r>
              <a:rPr lang="en-GB" dirty="0" err="1"/>
              <a:t>huvipakkuv</a:t>
            </a:r>
            <a:r>
              <a:rPr lang="en-GB" dirty="0"/>
              <a:t> </a:t>
            </a:r>
            <a:r>
              <a:rPr lang="en-GB" dirty="0" err="1"/>
              <a:t>õpetajale</a:t>
            </a:r>
            <a:r>
              <a:rPr lang="en-GB" dirty="0"/>
              <a:t>, </a:t>
            </a:r>
            <a:r>
              <a:rPr lang="en-GB" dirty="0" err="1"/>
              <a:t>kes</a:t>
            </a:r>
            <a:r>
              <a:rPr lang="en-GB" dirty="0"/>
              <a:t> </a:t>
            </a:r>
            <a:r>
              <a:rPr lang="en-GB" dirty="0" err="1"/>
              <a:t>otsib</a:t>
            </a:r>
            <a:r>
              <a:rPr lang="en-GB" dirty="0"/>
              <a:t> </a:t>
            </a:r>
            <a:r>
              <a:rPr lang="en-GB" dirty="0" err="1"/>
              <a:t>kasutamiseks</a:t>
            </a:r>
            <a:r>
              <a:rPr lang="en-GB" dirty="0"/>
              <a:t> </a:t>
            </a:r>
            <a:r>
              <a:rPr lang="en-GB" dirty="0" err="1"/>
              <a:t>tunnistsenaariumi</a:t>
            </a:r>
            <a:r>
              <a:rPr lang="en-GB" dirty="0"/>
              <a:t> – </a:t>
            </a:r>
            <a:r>
              <a:rPr lang="en-GB" dirty="0" err="1"/>
              <a:t>muuda</a:t>
            </a:r>
            <a:r>
              <a:rPr lang="en-GB" dirty="0"/>
              <a:t> see </a:t>
            </a:r>
            <a:r>
              <a:rPr lang="en-GB" dirty="0" err="1"/>
              <a:t>talle</a:t>
            </a:r>
            <a:r>
              <a:rPr lang="en-GB" dirty="0"/>
              <a:t> </a:t>
            </a:r>
            <a:r>
              <a:rPr lang="en-GB" dirty="0" err="1"/>
              <a:t>huvitavaks</a:t>
            </a:r>
            <a:r>
              <a:rPr lang="en-GB" dirty="0"/>
              <a:t> </a:t>
            </a:r>
            <a:r>
              <a:rPr lang="en-GB" dirty="0" err="1"/>
              <a:t>ning</a:t>
            </a:r>
            <a:r>
              <a:rPr lang="en-GB" dirty="0"/>
              <a:t> </a:t>
            </a:r>
            <a:r>
              <a:rPr lang="en-GB" dirty="0" err="1"/>
              <a:t>veena</a:t>
            </a:r>
            <a:r>
              <a:rPr lang="en-GB" dirty="0"/>
              <a:t> </a:t>
            </a:r>
            <a:r>
              <a:rPr lang="en-GB" dirty="0" err="1"/>
              <a:t>teda</a:t>
            </a:r>
            <a:r>
              <a:rPr lang="en-GB" dirty="0"/>
              <a:t> </a:t>
            </a:r>
            <a:r>
              <a:rPr lang="en-GB" dirty="0" err="1"/>
              <a:t>seda</a:t>
            </a:r>
            <a:r>
              <a:rPr lang="en-GB" dirty="0"/>
              <a:t> </a:t>
            </a:r>
            <a:r>
              <a:rPr lang="en-GB" dirty="0" err="1"/>
              <a:t>kasutama</a:t>
            </a:r>
            <a:r>
              <a:rPr lang="en-GB" dirty="0"/>
              <a:t>.</a:t>
            </a:r>
            <a:endParaRPr lang="et-EE" dirty="0"/>
          </a:p>
          <a:p>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62</a:t>
            </a:fld>
            <a:endParaRPr lang="en-GB" dirty="0"/>
          </a:p>
        </p:txBody>
      </p:sp>
    </p:spTree>
    <p:extLst>
      <p:ext uri="{BB962C8B-B14F-4D97-AF65-F5344CB8AC3E}">
        <p14:creationId xmlns:p14="http://schemas.microsoft.com/office/powerpoint/2010/main" val="1897111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effectLst/>
              </a:rPr>
              <a:t>Ülesanne</a:t>
            </a:r>
            <a:r>
              <a:rPr lang="en-GB" sz="2800" dirty="0">
                <a:effectLst/>
              </a:rPr>
              <a:t> 10 – </a:t>
            </a:r>
            <a:r>
              <a:rPr lang="en-GB" sz="2800" dirty="0" err="1">
                <a:effectLst/>
              </a:rPr>
              <a:t>Mis</a:t>
            </a:r>
            <a:r>
              <a:rPr lang="en-GB" sz="2800" dirty="0">
                <a:effectLst/>
              </a:rPr>
              <a:t> </a:t>
            </a:r>
            <a:r>
              <a:rPr lang="en-GB" sz="2800" dirty="0" err="1">
                <a:effectLst/>
              </a:rPr>
              <a:t>müüs</a:t>
            </a:r>
            <a:r>
              <a:rPr lang="en-GB" sz="2800" dirty="0">
                <a:effectLst/>
              </a:rPr>
              <a:t>?</a:t>
            </a:r>
            <a:endParaRPr lang="et-EE" sz="2800" dirty="0">
              <a:effectLst/>
            </a:endParaRPr>
          </a:p>
        </p:txBody>
      </p:sp>
      <p:sp>
        <p:nvSpPr>
          <p:cNvPr id="3" name="Content Placeholder 2"/>
          <p:cNvSpPr>
            <a:spLocks noGrp="1"/>
          </p:cNvSpPr>
          <p:nvPr>
            <p:ph idx="1"/>
          </p:nvPr>
        </p:nvSpPr>
        <p:spPr>
          <a:xfrm>
            <a:off x="457200" y="1295400"/>
            <a:ext cx="8003232" cy="4725888"/>
          </a:xfrm>
        </p:spPr>
        <p:txBody>
          <a:bodyPr>
            <a:normAutofit/>
          </a:bodyPr>
          <a:lstStyle/>
          <a:p>
            <a:pPr marL="0" indent="0">
              <a:buNone/>
            </a:pPr>
            <a:r>
              <a:rPr lang="en-GB" dirty="0" err="1"/>
              <a:t>Arutlege</a:t>
            </a:r>
            <a:r>
              <a:rPr lang="en-GB" dirty="0"/>
              <a:t> </a:t>
            </a:r>
            <a:r>
              <a:rPr lang="en-GB" dirty="0" err="1"/>
              <a:t>suure</a:t>
            </a:r>
            <a:r>
              <a:rPr lang="en-GB" dirty="0"/>
              <a:t> </a:t>
            </a:r>
            <a:r>
              <a:rPr lang="en-GB" dirty="0" err="1"/>
              <a:t>rühmaga</a:t>
            </a:r>
            <a:r>
              <a:rPr lang="en-GB" dirty="0"/>
              <a:t>, </a:t>
            </a:r>
            <a:r>
              <a:rPr lang="en-GB" dirty="0" err="1"/>
              <a:t>missugused</a:t>
            </a:r>
            <a:r>
              <a:rPr lang="en-GB" dirty="0"/>
              <a:t> </a:t>
            </a:r>
            <a:r>
              <a:rPr lang="en-GB" dirty="0" err="1"/>
              <a:t>stsenaariumitest</a:t>
            </a:r>
            <a:r>
              <a:rPr lang="en-GB" dirty="0"/>
              <a:t> </a:t>
            </a:r>
            <a:r>
              <a:rPr lang="en-GB" dirty="0" err="1"/>
              <a:t>olid</a:t>
            </a:r>
            <a:r>
              <a:rPr lang="en-GB" dirty="0"/>
              <a:t> </a:t>
            </a:r>
            <a:r>
              <a:rPr lang="en-GB" dirty="0" err="1"/>
              <a:t>huvitavad</a:t>
            </a:r>
            <a:r>
              <a:rPr lang="en-GB" dirty="0"/>
              <a:t> </a:t>
            </a:r>
            <a:r>
              <a:rPr lang="en-GB" dirty="0" err="1"/>
              <a:t>ning</a:t>
            </a:r>
            <a:r>
              <a:rPr lang="en-GB" dirty="0"/>
              <a:t> </a:t>
            </a:r>
            <a:r>
              <a:rPr lang="en-GB" dirty="0" err="1"/>
              <a:t>miks</a:t>
            </a:r>
            <a:r>
              <a:rPr lang="en-GB" dirty="0"/>
              <a:t>. </a:t>
            </a:r>
          </a:p>
          <a:p>
            <a:pPr marL="0" indent="0">
              <a:buNone/>
            </a:pPr>
            <a:r>
              <a:rPr lang="en-GB" dirty="0" err="1"/>
              <a:t>Mis</a:t>
            </a:r>
            <a:r>
              <a:rPr lang="en-GB" dirty="0"/>
              <a:t> </a:t>
            </a:r>
            <a:r>
              <a:rPr lang="en-GB" dirty="0" err="1"/>
              <a:t>eriti</a:t>
            </a:r>
            <a:r>
              <a:rPr lang="en-GB" dirty="0"/>
              <a:t> </a:t>
            </a:r>
            <a:r>
              <a:rPr lang="en-GB" dirty="0" err="1"/>
              <a:t>nende</a:t>
            </a:r>
            <a:r>
              <a:rPr lang="en-GB" dirty="0"/>
              <a:t> </a:t>
            </a:r>
            <a:r>
              <a:rPr lang="en-GB" dirty="0" err="1"/>
              <a:t>juures</a:t>
            </a:r>
            <a:r>
              <a:rPr lang="en-GB" dirty="0"/>
              <a:t> </a:t>
            </a:r>
            <a:r>
              <a:rPr lang="en-GB" dirty="0" err="1"/>
              <a:t>meeldis</a:t>
            </a:r>
            <a:r>
              <a:rPr lang="en-GB" dirty="0"/>
              <a:t>?</a:t>
            </a:r>
            <a:endParaRPr lang="et-EE"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63</a:t>
            </a:fld>
            <a:endParaRPr lang="en-GB" dirty="0"/>
          </a:p>
        </p:txBody>
      </p:sp>
    </p:spTree>
    <p:extLst>
      <p:ext uri="{BB962C8B-B14F-4D97-AF65-F5344CB8AC3E}">
        <p14:creationId xmlns:p14="http://schemas.microsoft.com/office/powerpoint/2010/main" val="137868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2800" dirty="0">
                <a:effectLst/>
              </a:rPr>
              <a:t>Ülesanne 11 – Refleksioon</a:t>
            </a:r>
          </a:p>
        </p:txBody>
      </p:sp>
      <p:sp>
        <p:nvSpPr>
          <p:cNvPr id="3" name="Content Placeholder 2"/>
          <p:cNvSpPr>
            <a:spLocks noGrp="1"/>
          </p:cNvSpPr>
          <p:nvPr>
            <p:ph idx="1"/>
          </p:nvPr>
        </p:nvSpPr>
        <p:spPr>
          <a:xfrm>
            <a:off x="457200" y="1295400"/>
            <a:ext cx="8003232" cy="4725888"/>
          </a:xfrm>
        </p:spPr>
        <p:txBody>
          <a:bodyPr>
            <a:normAutofit/>
          </a:bodyPr>
          <a:lstStyle/>
          <a:p>
            <a:pPr marL="0" indent="0">
              <a:buNone/>
            </a:pPr>
            <a:r>
              <a:rPr lang="et-EE" sz="2000" dirty="0"/>
              <a:t>Ülesannete täitmise järel mõelge 15 minuti jooksul:</a:t>
            </a:r>
          </a:p>
          <a:p>
            <a:pPr lvl="0"/>
            <a:r>
              <a:rPr lang="et-EE" sz="2000" dirty="0"/>
              <a:t>Missugust uut infot ma sain kogu õppetsüklit läbides? </a:t>
            </a:r>
          </a:p>
          <a:p>
            <a:pPr lvl="0"/>
            <a:r>
              <a:rPr lang="et-EE" sz="2000" dirty="0"/>
              <a:t>Milline ülesanne oli minu jaoks raskeim? </a:t>
            </a:r>
          </a:p>
          <a:p>
            <a:pPr lvl="0"/>
            <a:r>
              <a:rPr lang="et-EE" sz="2000" dirty="0"/>
              <a:t>Miks oli see ülesanne raske?</a:t>
            </a:r>
          </a:p>
          <a:p>
            <a:pPr lvl="0"/>
            <a:r>
              <a:rPr lang="et-EE" sz="2000" dirty="0"/>
              <a:t>Mis jäi mulle kogu õppetsüklis arusaamatuks?</a:t>
            </a:r>
          </a:p>
          <a:p>
            <a:pPr lvl="0"/>
            <a:r>
              <a:rPr lang="et-EE" sz="2000" dirty="0"/>
              <a:t>Millele peaksin eriti pöörama tähelepanu, kui rakendan äsja õpitud meetodeid? </a:t>
            </a:r>
          </a:p>
          <a:p>
            <a:pPr lvl="0"/>
            <a:r>
              <a:rPr lang="et-EE" sz="2000" dirty="0"/>
              <a:t>Missuguseid mõtteid tahan kindlasti rakendada tulevikus?</a:t>
            </a:r>
          </a:p>
          <a:p>
            <a:pPr lvl="0"/>
            <a:r>
              <a:rPr lang="et-EE" sz="2000" dirty="0"/>
              <a:t>Mida peaksin juurde õppima, et neid ideid rakendada?</a:t>
            </a:r>
          </a:p>
          <a:p>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64</a:t>
            </a:fld>
            <a:endParaRPr lang="en-GB" dirty="0"/>
          </a:p>
        </p:txBody>
      </p:sp>
    </p:spTree>
    <p:extLst>
      <p:ext uri="{BB962C8B-B14F-4D97-AF65-F5344CB8AC3E}">
        <p14:creationId xmlns:p14="http://schemas.microsoft.com/office/powerpoint/2010/main" val="1946747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err="1">
                <a:effectLst/>
              </a:rPr>
              <a:t>Ülesanne</a:t>
            </a:r>
            <a:r>
              <a:rPr lang="en-GB" sz="2800" dirty="0">
                <a:effectLst/>
              </a:rPr>
              <a:t> 12 – </a:t>
            </a:r>
            <a:r>
              <a:rPr lang="en-GB" sz="2800" dirty="0" err="1">
                <a:effectLst/>
              </a:rPr>
              <a:t>Aeg</a:t>
            </a:r>
            <a:r>
              <a:rPr lang="en-GB" sz="2800" dirty="0">
                <a:effectLst/>
              </a:rPr>
              <a:t> </a:t>
            </a:r>
            <a:r>
              <a:rPr lang="en-GB" sz="2800" dirty="0" err="1">
                <a:effectLst/>
              </a:rPr>
              <a:t>aruteluks</a:t>
            </a:r>
            <a:r>
              <a:rPr lang="en-GB" sz="2800" dirty="0">
                <a:effectLst/>
              </a:rPr>
              <a:t> </a:t>
            </a:r>
            <a:endParaRPr lang="et-EE" sz="2800" dirty="0">
              <a:effectLst/>
            </a:endParaRPr>
          </a:p>
        </p:txBody>
      </p:sp>
      <p:sp>
        <p:nvSpPr>
          <p:cNvPr id="3" name="Content Placeholder 2"/>
          <p:cNvSpPr>
            <a:spLocks noGrp="1"/>
          </p:cNvSpPr>
          <p:nvPr>
            <p:ph idx="1"/>
          </p:nvPr>
        </p:nvSpPr>
        <p:spPr>
          <a:xfrm>
            <a:off x="457200" y="1295400"/>
            <a:ext cx="8003232" cy="4725888"/>
          </a:xfrm>
        </p:spPr>
        <p:txBody>
          <a:bodyPr>
            <a:normAutofit/>
          </a:bodyPr>
          <a:lstStyle/>
          <a:p>
            <a:r>
              <a:rPr lang="en-GB" dirty="0" err="1"/>
              <a:t>Arutlege</a:t>
            </a:r>
            <a:r>
              <a:rPr lang="en-GB" dirty="0"/>
              <a:t> </a:t>
            </a:r>
            <a:r>
              <a:rPr lang="en-GB" dirty="0" err="1"/>
              <a:t>suures</a:t>
            </a:r>
            <a:r>
              <a:rPr lang="en-GB" dirty="0"/>
              <a:t> </a:t>
            </a:r>
            <a:r>
              <a:rPr lang="en-GB" dirty="0" err="1"/>
              <a:t>ringis</a:t>
            </a:r>
            <a:r>
              <a:rPr lang="en-GB" dirty="0"/>
              <a:t> </a:t>
            </a:r>
            <a:r>
              <a:rPr lang="en-GB" dirty="0" err="1"/>
              <a:t>oma</a:t>
            </a:r>
            <a:r>
              <a:rPr lang="en-GB" dirty="0"/>
              <a:t> </a:t>
            </a:r>
            <a:r>
              <a:rPr lang="en-GB" dirty="0" err="1"/>
              <a:t>mõtted</a:t>
            </a:r>
            <a:r>
              <a:rPr lang="en-GB" dirty="0"/>
              <a:t> </a:t>
            </a:r>
            <a:r>
              <a:rPr lang="en-GB" dirty="0" err="1"/>
              <a:t>läbi</a:t>
            </a:r>
            <a:r>
              <a:rPr lang="en-GB" dirty="0"/>
              <a:t>. </a:t>
            </a:r>
            <a:endParaRPr lang="et-EE" dirty="0"/>
          </a:p>
          <a:p>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65</a:t>
            </a:fld>
            <a:endParaRPr lang="en-GB" dirty="0"/>
          </a:p>
        </p:txBody>
      </p:sp>
    </p:spTree>
    <p:extLst>
      <p:ext uri="{BB962C8B-B14F-4D97-AF65-F5344CB8AC3E}">
        <p14:creationId xmlns:p14="http://schemas.microsoft.com/office/powerpoint/2010/main" val="21268143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Muid mõtteid või küsimusi?</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66</a:t>
            </a:fld>
            <a:endParaRPr lang="en-GB" dirty="0"/>
          </a:p>
        </p:txBody>
      </p:sp>
    </p:spTree>
    <p:extLst>
      <p:ext uri="{BB962C8B-B14F-4D97-AF65-F5344CB8AC3E}">
        <p14:creationId xmlns:p14="http://schemas.microsoft.com/office/powerpoint/2010/main" val="24590939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sp>
        <p:nvSpPr>
          <p:cNvPr id="3" name="Title 2"/>
          <p:cNvSpPr>
            <a:spLocks noGrp="1"/>
          </p:cNvSpPr>
          <p:nvPr>
            <p:ph type="title"/>
          </p:nvPr>
        </p:nvSpPr>
        <p:spPr/>
        <p:txBody>
          <a:bodyPr/>
          <a:lstStyle/>
          <a:p>
            <a:r>
              <a:rPr lang="en-GB" dirty="0" err="1"/>
              <a:t>Suur</a:t>
            </a:r>
            <a:r>
              <a:rPr lang="en-GB" dirty="0"/>
              <a:t> </a:t>
            </a:r>
            <a:r>
              <a:rPr lang="en-GB" dirty="0" err="1"/>
              <a:t>tänu</a:t>
            </a:r>
            <a:r>
              <a:rPr lang="en-GB" dirty="0"/>
              <a:t> </a:t>
            </a:r>
            <a:r>
              <a:rPr lang="en-GB" dirty="0" err="1"/>
              <a:t>kuulamast</a:t>
            </a:r>
            <a:r>
              <a:rPr lang="en-GB" dirty="0"/>
              <a:t>!</a:t>
            </a:r>
          </a:p>
        </p:txBody>
      </p:sp>
      <p:sp>
        <p:nvSpPr>
          <p:cNvPr id="4" name="Slide Number Placeholder 3"/>
          <p:cNvSpPr>
            <a:spLocks noGrp="1"/>
          </p:cNvSpPr>
          <p:nvPr>
            <p:ph type="sldNum" sz="quarter" idx="12"/>
          </p:nvPr>
        </p:nvSpPr>
        <p:spPr/>
        <p:txBody>
          <a:bodyPr/>
          <a:lstStyle/>
          <a:p>
            <a:fld id="{0C68953D-DFB0-4E8F-93C2-2DA73BD6FEE2}" type="slidenum">
              <a:rPr lang="en-GB" smtClean="0"/>
              <a:pPr/>
              <a:t>67</a:t>
            </a:fld>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SSIBL </a:t>
            </a:r>
            <a:r>
              <a:rPr lang="en-US" dirty="0" err="1"/>
              <a:t>eesmärgid</a:t>
            </a:r>
            <a:r>
              <a:rPr lang="en-US" dirty="0"/>
              <a:t>:</a:t>
            </a:r>
          </a:p>
        </p:txBody>
      </p:sp>
      <p:sp>
        <p:nvSpPr>
          <p:cNvPr id="3" name="Content Placeholder 2"/>
          <p:cNvSpPr>
            <a:spLocks noGrp="1"/>
          </p:cNvSpPr>
          <p:nvPr>
            <p:ph idx="1"/>
          </p:nvPr>
        </p:nvSpPr>
        <p:spPr/>
        <p:txBody>
          <a:bodyPr/>
          <a:lstStyle/>
          <a:p>
            <a:r>
              <a:rPr lang="et-EE" dirty="0"/>
              <a:t>Aidata noortel teadlike ühiskonnaliikmetena tegutseda kasutades uurimist kui tööriista ning edendades seejuures kodanikuharidust.  </a:t>
            </a:r>
          </a:p>
          <a:p>
            <a:r>
              <a:rPr lang="et-EE" dirty="0"/>
              <a:t>Julgustada noori osalema arutelus teaduse ja tehnoloogia poolt mõjutatud teadusuuringute ja innovatsiooni üle. </a:t>
            </a:r>
          </a:p>
          <a:p>
            <a:r>
              <a:rPr lang="et-EE" dirty="0"/>
              <a:t>Äratada noorte huvi loodusteaduste, matemaatika ja tehnoloogia vastu.</a:t>
            </a: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7</a:t>
            </a:fld>
            <a:endParaRPr lang="en-GB" dirty="0"/>
          </a:p>
        </p:txBody>
      </p:sp>
    </p:spTree>
    <p:extLst>
      <p:ext uri="{BB962C8B-B14F-4D97-AF65-F5344CB8AC3E}">
        <p14:creationId xmlns:p14="http://schemas.microsoft.com/office/powerpoint/2010/main" val="82384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stretch>
            <a:fillRect/>
          </a:stretch>
        </p:blipFill>
        <p:spPr>
          <a:xfrm>
            <a:off x="1835696" y="3824032"/>
            <a:ext cx="5040560" cy="3033968"/>
          </a:xfrm>
          <a:prstGeom prst="rect">
            <a:avLst/>
          </a:prstGeom>
        </p:spPr>
      </p:pic>
      <p:sp>
        <p:nvSpPr>
          <p:cNvPr id="2" name="Title 1"/>
          <p:cNvSpPr>
            <a:spLocks noGrp="1"/>
          </p:cNvSpPr>
          <p:nvPr>
            <p:ph type="title"/>
          </p:nvPr>
        </p:nvSpPr>
        <p:spPr/>
        <p:txBody>
          <a:bodyPr/>
          <a:lstStyle/>
          <a:p>
            <a:r>
              <a:rPr lang="et-EE" dirty="0">
                <a:latin typeface="Calibri" panose="020F0502020204030204" pitchFamily="34" charset="0"/>
                <a:ea typeface="Calibri" panose="020F0502020204030204" pitchFamily="34" charset="0"/>
              </a:rPr>
              <a:t>SSIBL-i järgi õpetamisel on kolm põhietappi:</a:t>
            </a:r>
            <a:endParaRPr lang="en-GB" dirty="0"/>
          </a:p>
        </p:txBody>
      </p:sp>
      <p:sp>
        <p:nvSpPr>
          <p:cNvPr id="3" name="Content Placeholder 2"/>
          <p:cNvSpPr>
            <a:spLocks noGrp="1"/>
          </p:cNvSpPr>
          <p:nvPr>
            <p:ph idx="1"/>
          </p:nvPr>
        </p:nvSpPr>
        <p:spPr>
          <a:xfrm>
            <a:off x="457200" y="1676400"/>
            <a:ext cx="8001000" cy="4344888"/>
          </a:xfrm>
        </p:spPr>
        <p:txBody>
          <a:bodyPr>
            <a:normAutofit/>
          </a:bodyPr>
          <a:lstStyle/>
          <a:p>
            <a:pPr marL="457200" indent="-457200">
              <a:buFont typeface="+mj-lt"/>
              <a:buAutoNum type="arabicPeriod"/>
            </a:pPr>
            <a:r>
              <a:rPr lang="et-EE" dirty="0">
                <a:latin typeface="Calibri" panose="020F0502020204030204" pitchFamily="34" charset="0"/>
                <a:ea typeface="Calibri" panose="020F0502020204030204" pitchFamily="34" charset="0"/>
              </a:rPr>
              <a:t>Püstitatakse tähenduslikke ja</a:t>
            </a:r>
            <a:r>
              <a:rPr lang="et-EE" b="1" dirty="0">
                <a:solidFill>
                  <a:srgbClr val="0070C0"/>
                </a:solidFill>
                <a:latin typeface="Calibri" panose="020F0502020204030204" pitchFamily="34" charset="0"/>
                <a:ea typeface="Calibri" panose="020F0502020204030204" pitchFamily="34" charset="0"/>
              </a:rPr>
              <a:t> autentseid uurimisküsimusi </a:t>
            </a:r>
            <a:r>
              <a:rPr lang="et-EE" dirty="0">
                <a:latin typeface="Calibri" panose="020F0502020204030204" pitchFamily="34" charset="0"/>
                <a:ea typeface="Calibri" panose="020F0502020204030204" pitchFamily="34" charset="0"/>
              </a:rPr>
              <a:t> ühiskondlik-teaduslike probleemide kohta. </a:t>
            </a:r>
          </a:p>
          <a:p>
            <a:pPr marL="457200" indent="-457200">
              <a:buFont typeface="+mj-lt"/>
              <a:buAutoNum type="arabicPeriod"/>
            </a:pPr>
            <a:r>
              <a:rPr lang="et-EE" dirty="0">
                <a:latin typeface="Calibri" panose="020F0502020204030204" pitchFamily="34" charset="0"/>
                <a:ea typeface="Calibri" panose="020F0502020204030204" pitchFamily="34" charset="0"/>
              </a:rPr>
              <a:t>Nendele küsimustele vastuste leidmiseks kasutatakse sotsiaal- ja teadusuuringuid (</a:t>
            </a:r>
            <a:r>
              <a:rPr lang="et-EE" b="1" dirty="0">
                <a:solidFill>
                  <a:srgbClr val="0070C0"/>
                </a:solidFill>
                <a:latin typeface="Calibri" panose="020F0502020204030204" pitchFamily="34" charset="0"/>
                <a:ea typeface="Calibri" panose="020F0502020204030204" pitchFamily="34" charset="0"/>
              </a:rPr>
              <a:t>jõustamine</a:t>
            </a:r>
            <a:r>
              <a:rPr lang="et-EE" dirty="0">
                <a:latin typeface="Calibri" panose="020F0502020204030204" pitchFamily="34" charset="0"/>
                <a:ea typeface="Calibri" panose="020F0502020204030204" pitchFamily="34" charset="0"/>
              </a:rPr>
              <a:t>). </a:t>
            </a:r>
          </a:p>
          <a:p>
            <a:pPr marL="457200" indent="-457200">
              <a:buFont typeface="+mj-lt"/>
              <a:buAutoNum type="arabicPeriod"/>
            </a:pPr>
            <a:r>
              <a:rPr lang="et-EE" dirty="0">
                <a:latin typeface="Calibri" panose="020F0502020204030204" pitchFamily="34" charset="0"/>
                <a:ea typeface="Calibri" panose="020F0502020204030204" pitchFamily="34" charset="0"/>
              </a:rPr>
              <a:t>Viimaks julgustatakse õpilasi tegutsema: arvamusi kujundama ja lahendusi formuleerima (</a:t>
            </a:r>
            <a:r>
              <a:rPr lang="et-EE" b="1" dirty="0">
                <a:solidFill>
                  <a:srgbClr val="0070C0"/>
                </a:solidFill>
                <a:latin typeface="Calibri" panose="020F0502020204030204" pitchFamily="34" charset="0"/>
                <a:ea typeface="Calibri" panose="020F0502020204030204" pitchFamily="34" charset="0"/>
              </a:rPr>
              <a:t>tegutsemine</a:t>
            </a:r>
            <a:r>
              <a:rPr lang="et-EE" dirty="0">
                <a:latin typeface="Calibri" panose="020F0502020204030204" pitchFamily="34" charset="0"/>
                <a:ea typeface="Calibri" panose="020F0502020204030204" pitchFamily="34" charset="0"/>
              </a:rPr>
              <a:t>).</a:t>
            </a: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8</a:t>
            </a:fld>
            <a:endParaRPr lang="en-GB" dirty="0"/>
          </a:p>
        </p:txBody>
      </p:sp>
    </p:spTree>
    <p:extLst>
      <p:ext uri="{BB962C8B-B14F-4D97-AF65-F5344CB8AC3E}">
        <p14:creationId xmlns:p14="http://schemas.microsoft.com/office/powerpoint/2010/main" val="158706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Alustame</a:t>
            </a:r>
            <a:r>
              <a:rPr lang="en-US" dirty="0"/>
              <a:t> </a:t>
            </a:r>
            <a:r>
              <a:rPr lang="en-US" dirty="0" err="1"/>
              <a:t>uurimisliku</a:t>
            </a:r>
            <a:r>
              <a:rPr lang="en-US" dirty="0"/>
              <a:t> </a:t>
            </a:r>
            <a:r>
              <a:rPr lang="en-US" dirty="0" err="1"/>
              <a:t>lähenemisega</a:t>
            </a:r>
            <a:endParaRPr lang="en-GB" dirty="0"/>
          </a:p>
        </p:txBody>
      </p:sp>
      <p:sp>
        <p:nvSpPr>
          <p:cNvPr id="3" name="Content Placeholder 2"/>
          <p:cNvSpPr>
            <a:spLocks noGrp="1"/>
          </p:cNvSpPr>
          <p:nvPr>
            <p:ph idx="1"/>
          </p:nvPr>
        </p:nvSpPr>
        <p:spPr/>
        <p:txBody>
          <a:bodyPr>
            <a:normAutofit/>
          </a:bodyPr>
          <a:lstStyle/>
          <a:p>
            <a:r>
              <a:rPr lang="et-EE" dirty="0">
                <a:latin typeface="Calibri" panose="020F0502020204030204" pitchFamily="34" charset="0"/>
                <a:ea typeface="Calibri" panose="020F0502020204030204" pitchFamily="34" charset="0"/>
              </a:rPr>
              <a:t>Esitame küsimusi ja püüame aru saada probleemidest, mis meid paeluvad. </a:t>
            </a:r>
          </a:p>
          <a:p>
            <a:r>
              <a:rPr lang="et-EE" dirty="0">
                <a:latin typeface="Calibri" panose="020F0502020204030204" pitchFamily="34" charset="0"/>
                <a:ea typeface="Calibri" panose="020F0502020204030204" pitchFamily="34" charset="0"/>
              </a:rPr>
              <a:t>Küsimused võivad olla üldised, aga ka fokusseeritud. </a:t>
            </a:r>
          </a:p>
          <a:p>
            <a:r>
              <a:rPr lang="et-EE" dirty="0">
                <a:latin typeface="Calibri" panose="020F0502020204030204" pitchFamily="34" charset="0"/>
                <a:ea typeface="Calibri" panose="020F0502020204030204" pitchFamily="34" charset="0"/>
              </a:rPr>
              <a:t>Küsimused võivad kerkida uudishimust loodusnähtuste vastu või olla rohkem orienteeritud ühiskonnale, näiteks: </a:t>
            </a:r>
          </a:p>
          <a:p>
            <a:pPr lvl="1"/>
            <a:r>
              <a:rPr lang="et-EE" dirty="0">
                <a:latin typeface="Calibri" panose="020F0502020204030204" pitchFamily="34" charset="0"/>
                <a:ea typeface="Calibri" panose="020F0502020204030204" pitchFamily="34" charset="0"/>
              </a:rPr>
              <a:t>Mis juhtub pilvedega, kui need kaovad? </a:t>
            </a:r>
          </a:p>
          <a:p>
            <a:pPr lvl="1"/>
            <a:r>
              <a:rPr lang="et-EE" dirty="0">
                <a:latin typeface="Calibri" panose="020F0502020204030204" pitchFamily="34" charset="0"/>
                <a:ea typeface="Calibri" panose="020F0502020204030204" pitchFamily="34" charset="0"/>
              </a:rPr>
              <a:t>Mis teeb suhkru magusaks?</a:t>
            </a:r>
          </a:p>
          <a:p>
            <a:pPr lvl="1"/>
            <a:r>
              <a:rPr lang="et-EE" dirty="0">
                <a:latin typeface="Calibri" panose="020F0502020204030204" pitchFamily="34" charset="0"/>
                <a:ea typeface="Calibri" panose="020F0502020204030204" pitchFamily="34" charset="0"/>
              </a:rPr>
              <a:t>Kuidas saame tervislikumalt toituda ja miks on see oluline? </a:t>
            </a:r>
          </a:p>
          <a:p>
            <a:pPr lvl="1"/>
            <a:r>
              <a:rPr lang="et-EE" dirty="0">
                <a:latin typeface="Calibri" panose="020F0502020204030204" pitchFamily="34" charset="0"/>
                <a:ea typeface="Calibri" panose="020F0502020204030204" pitchFamily="34" charset="0"/>
              </a:rPr>
              <a:t>Kas kõik uute tehnoloogiate kohta väidetu vastab tõele? </a:t>
            </a:r>
          </a:p>
          <a:p>
            <a:pPr lvl="1"/>
            <a:r>
              <a:rPr lang="et-EE" dirty="0">
                <a:latin typeface="Calibri" panose="020F0502020204030204" pitchFamily="34" charset="0"/>
                <a:ea typeface="Calibri" panose="020F0502020204030204" pitchFamily="34" charset="0"/>
              </a:rPr>
              <a:t>Kas e-sigaretid on tervisele kahjulikud? </a:t>
            </a:r>
            <a:endParaRPr lang="en-GB" dirty="0"/>
          </a:p>
        </p:txBody>
      </p:sp>
      <p:sp>
        <p:nvSpPr>
          <p:cNvPr id="4" name="Slide Number Placeholder 3"/>
          <p:cNvSpPr>
            <a:spLocks noGrp="1"/>
          </p:cNvSpPr>
          <p:nvPr>
            <p:ph type="sldNum" sz="quarter" idx="12"/>
          </p:nvPr>
        </p:nvSpPr>
        <p:spPr/>
        <p:txBody>
          <a:bodyPr/>
          <a:lstStyle/>
          <a:p>
            <a:fld id="{0C68953D-DFB0-4E8F-93C2-2DA73BD6FEE2}" type="slidenum">
              <a:rPr lang="en-GB" smtClean="0"/>
              <a:pPr/>
              <a:t>9</a:t>
            </a:fld>
            <a:endParaRPr lang="en-GB" dirty="0"/>
          </a:p>
        </p:txBody>
      </p:sp>
    </p:spTree>
    <p:extLst>
      <p:ext uri="{BB962C8B-B14F-4D97-AF65-F5344CB8AC3E}">
        <p14:creationId xmlns:p14="http://schemas.microsoft.com/office/powerpoint/2010/main" val="61638649"/>
      </p:ext>
    </p:extLst>
  </p:cSld>
  <p:clrMapOvr>
    <a:masterClrMapping/>
  </p:clrMapOvr>
</p:sld>
</file>

<file path=ppt/theme/theme1.xml><?xml version="1.0" encoding="utf-8"?>
<a:theme xmlns:a="http://schemas.openxmlformats.org/drawingml/2006/main" name="PARRISE Template_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PARRISE Template_v2</Template>
  <TotalTime>2365</TotalTime>
  <Words>3595</Words>
  <Application>Microsoft Office PowerPoint</Application>
  <PresentationFormat>Προβολή στην οθόνη (4:3)</PresentationFormat>
  <Paragraphs>450</Paragraphs>
  <Slides>67</Slides>
  <Notes>14</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67</vt:i4>
      </vt:variant>
    </vt:vector>
  </HeadingPairs>
  <TitlesOfParts>
    <vt:vector size="75" baseType="lpstr">
      <vt:lpstr>Arial</vt:lpstr>
      <vt:lpstr>Calibri</vt:lpstr>
      <vt:lpstr>Cambria</vt:lpstr>
      <vt:lpstr>Courier New</vt:lpstr>
      <vt:lpstr>Times New Roman</vt:lpstr>
      <vt:lpstr>Verdana</vt:lpstr>
      <vt:lpstr>Wingdings</vt:lpstr>
      <vt:lpstr>PARRISE Template_v2</vt:lpstr>
      <vt:lpstr>SSIBL kogemusõppe osana avatud õpikeskkonnas</vt:lpstr>
      <vt:lpstr>Sessioon 1</vt:lpstr>
      <vt:lpstr>Teadus ja ühiskond hariduses</vt:lpstr>
      <vt:lpstr>Kellele on see kursus suunatud?</vt:lpstr>
      <vt:lpstr>SSIBL õpetaja jaoks:</vt:lpstr>
      <vt:lpstr>2. peatükk. Pedagoogiline raamistik: Ühiskondlik-teaduslik uurimuslik õpe (SSIBL)</vt:lpstr>
      <vt:lpstr>SSIBL eesmärgid:</vt:lpstr>
      <vt:lpstr>SSIBL-i järgi õpetamisel on kolm põhietappi:</vt:lpstr>
      <vt:lpstr>Alustame uurimisliku lähenemisega</vt:lpstr>
      <vt:lpstr>1. etapp: Autentsete uurimisküsimuste püstitamine (Küsi)</vt:lpstr>
      <vt:lpstr>Autentsed uurimisküsimused (1)</vt:lpstr>
      <vt:lpstr>Autentsed uurimisküsimused (2)</vt:lpstr>
      <vt:lpstr>Teemad, kus ühiskond ja teadus kohtuvad (SSI) (1)</vt:lpstr>
      <vt:lpstr>SSI kohta küsimuste püstitamine</vt:lpstr>
      <vt:lpstr>Teemad, kus ühiskond ja teadus kohtuvad (SSI) (2)</vt:lpstr>
      <vt:lpstr>SSIBL-i komponendid</vt:lpstr>
      <vt:lpstr>Vastutustundlik teadus ja innovatsioon (RRI, Responsible research and innovation)</vt:lpstr>
      <vt:lpstr>2. etapp: Jõustamine (saa teada)</vt:lpstr>
      <vt:lpstr>Küsimustest lahenduste ja tegudeni</vt:lpstr>
      <vt:lpstr>Loodusteaduste uurimuslik õpe (IBSE) (1)</vt:lpstr>
      <vt:lpstr>Loodusteaduste uurimuslik õpe (IBSE) (2)</vt:lpstr>
      <vt:lpstr>Näiteid toetavast küsitlusest</vt:lpstr>
      <vt:lpstr>SSIBL-ile lähenemine läbi IBSE</vt:lpstr>
      <vt:lpstr>Παρουσίαση του PowerPoint</vt:lpstr>
      <vt:lpstr>3. etapp: Tegutsemine (tegutse)</vt:lpstr>
      <vt:lpstr>Uurimisküsimuste lahendused peavad sisaldama tegutsemist</vt:lpstr>
      <vt:lpstr>Kodanikuharidus (ingl citizenship education, CE)</vt:lpstr>
      <vt:lpstr>CE omadused SSIBL-i õppes</vt:lpstr>
      <vt:lpstr>Näited</vt:lpstr>
      <vt:lpstr>Παρουσίαση του PowerPoint</vt:lpstr>
      <vt:lpstr>Παρουσίαση του PowerPoint</vt:lpstr>
      <vt:lpstr>Kuidas rakendada SSIBL-it avatud õpikeskkonnas? </vt:lpstr>
      <vt:lpstr>Avatud õpikeskkond või mitteformaalne õpikeskkond</vt:lpstr>
      <vt:lpstr>SSIBL-i ja kogemusõppe lõimimine</vt:lpstr>
      <vt:lpstr>I osa - Eeltegevused</vt:lpstr>
      <vt:lpstr>Ülesanne 1 – Uued horisondid (rühmatöö)</vt:lpstr>
      <vt:lpstr>Ülesanne 2 – Kodanik, räägi kaasa!</vt:lpstr>
      <vt:lpstr>Ülesanne 3 – Titaanide heitlus</vt:lpstr>
      <vt:lpstr>Ülesanne 4 – Hakklihamasinasse?  Ei, küsimusemasinasse! (1)</vt:lpstr>
      <vt:lpstr>Assignment 4 – Let’s grind in the Question Machine!  (2)</vt:lpstr>
      <vt:lpstr>Ülesanne 4 – Hakklihamasinasse?  Ei, küsimusemasinasse! (3)</vt:lpstr>
      <vt:lpstr>Järgmisel sessioonil</vt:lpstr>
      <vt:lpstr>SessioOn 2</vt:lpstr>
      <vt:lpstr>II osa – Tegevus avatud õpikeskkonnas</vt:lpstr>
      <vt:lpstr>Ülesanne 5 – Kuhu olete sattunud? (rühmatöö) </vt:lpstr>
      <vt:lpstr>III osa – Tegevus avatud õpikeskkonnas ning esimesed järeltegevused</vt:lpstr>
      <vt:lpstr>Ülesanne 6 – Kukkusid vette – ujud või upud?(1)</vt:lpstr>
      <vt:lpstr>Ülesanne 6 – Kukkusid vette – ujud või upud?(2)</vt:lpstr>
      <vt:lpstr>Järgmisel sessioonil</vt:lpstr>
      <vt:lpstr>SessioOn 3</vt:lpstr>
      <vt:lpstr>IV osa – Järeltegevused jätkuvad</vt:lpstr>
      <vt:lpstr>Ülesanne 7 – Reaalsuskontroll 1: loodud stsenaariumi analüüs</vt:lpstr>
      <vt:lpstr>Ülesanne 8a – Harjutamine teeb meistriks</vt:lpstr>
      <vt:lpstr>Järgmisel sessioonil </vt:lpstr>
      <vt:lpstr>Järgmisel sessioonile (V osa kasutades)</vt:lpstr>
      <vt:lpstr>SessioOn 4*</vt:lpstr>
      <vt:lpstr>V osa (Valikülesanne)</vt:lpstr>
      <vt:lpstr>Ülesanne 8b – Reaalsuskontroll 2: klassiga basseini!</vt:lpstr>
      <vt:lpstr>Järgmisel sessioonil</vt:lpstr>
      <vt:lpstr>SessioOn 5</vt:lpstr>
      <vt:lpstr>VI osa – Viimased järeltegevused</vt:lpstr>
      <vt:lpstr>Ülesanne 9 – Müü oma stsenaarium maha!</vt:lpstr>
      <vt:lpstr>Ülesanne 10 – Mis müüs?</vt:lpstr>
      <vt:lpstr>Ülesanne 11 – Refleksioon</vt:lpstr>
      <vt:lpstr>Ülesanne 12 – Aeg aruteluks </vt:lpstr>
      <vt:lpstr>Muid mõtteid või küsimusi?</vt:lpstr>
      <vt:lpstr>Suur tänu kuulamast!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Kyza</dc:creator>
  <cp:lastModifiedBy>Markos S</cp:lastModifiedBy>
  <cp:revision>95</cp:revision>
  <dcterms:created xsi:type="dcterms:W3CDTF">2014-05-13T09:31:39Z</dcterms:created>
  <dcterms:modified xsi:type="dcterms:W3CDTF">2018-02-06T15:44:03Z</dcterms:modified>
</cp:coreProperties>
</file>